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4" r:id="rId27"/>
    <p:sldId id="286" r:id="rId28"/>
    <p:sldId id="285" r:id="rId2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epi\Documents\Administracion\Comptes\2013\Grafics%20Memoria%202013\ingresos2013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epi\Documents\Administracion\Comptes\2014\Grafics%20Memoria%202014\informe%20economic201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roundedCorners val="1"/>
  <c:chart>
    <c:plotArea>
      <c:layout>
        <c:manualLayout>
          <c:layoutTarget val="inner"/>
          <c:xMode val="edge"/>
          <c:yMode val="edge"/>
          <c:x val="6.9699035330021822E-2"/>
          <c:y val="8.0136649585468692E-2"/>
          <c:w val="0.48226678967211234"/>
          <c:h val="0.79739865850102065"/>
        </c:manualLayout>
      </c:layout>
      <c:pieChart>
        <c:varyColors val="1"/>
        <c:ser>
          <c:idx val="0"/>
          <c:order val="0"/>
          <c:spPr>
            <a:scene3d>
              <a:camera prst="orthographicFront"/>
              <a:lightRig rig="balanced" dir="t"/>
            </a:scene3d>
            <a:sp3d prstMaterial="matte">
              <a:bevelT/>
            </a:sp3d>
          </c:spPr>
          <c:explosion val="14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850" baseline="0"/>
                      <a:t>2</a:t>
                    </a:r>
                    <a:r>
                      <a:rPr lang="en-US"/>
                      <a:t>3,56%</a:t>
                    </a:r>
                  </a:p>
                </c:rich>
              </c:tx>
              <c:showVal val="1"/>
              <c:showPercent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850" baseline="0"/>
                      <a:t>2</a:t>
                    </a:r>
                    <a:r>
                      <a:rPr lang="en-US"/>
                      <a:t>,06%</a:t>
                    </a:r>
                  </a:p>
                </c:rich>
              </c:tx>
              <c:showVal val="1"/>
              <c:showPercent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850" baseline="0"/>
                      <a:t> </a:t>
                    </a:r>
                    <a:r>
                      <a:rPr lang="en-US"/>
                      <a:t>74,03%</a:t>
                    </a:r>
                  </a:p>
                </c:rich>
              </c:tx>
              <c:showVal val="1"/>
              <c:showPercent val="1"/>
            </c:dLbl>
            <c:txPr>
              <a:bodyPr/>
              <a:lstStyle/>
              <a:p>
                <a:pPr>
                  <a:defRPr sz="850" baseline="0"/>
                </a:pPr>
                <a:endParaRPr lang="es-ES"/>
              </a:p>
            </c:txPr>
            <c:showVal val="1"/>
            <c:showPercent val="1"/>
            <c:showLeaderLines val="1"/>
          </c:dLbls>
          <c:cat>
            <c:strRef>
              <c:f>'Fuentes de Ingresos2014'!$B$4:$B$7</c:f>
              <c:strCache>
                <c:ptCount val="4"/>
                <c:pt idx="0">
                  <c:v>Donativos Particulares</c:v>
                </c:pt>
                <c:pt idx="1">
                  <c:v>Red Empresas Solidarias</c:v>
                </c:pt>
                <c:pt idx="2">
                  <c:v>Actividades propias</c:v>
                </c:pt>
                <c:pt idx="3">
                  <c:v>Fundaciones y Asociaciones</c:v>
                </c:pt>
              </c:strCache>
            </c:strRef>
          </c:cat>
          <c:val>
            <c:numRef>
              <c:f>'Fuentes de Ingresos2014'!$C$4:$C$7</c:f>
              <c:numCache>
                <c:formatCode>#,##0.00</c:formatCode>
                <c:ptCount val="4"/>
                <c:pt idx="0">
                  <c:v>23.562714715274172</c:v>
                </c:pt>
                <c:pt idx="1">
                  <c:v>2.0628619119319342</c:v>
                </c:pt>
                <c:pt idx="2">
                  <c:v>0.34060142234787277</c:v>
                </c:pt>
                <c:pt idx="3">
                  <c:v>74.033821950446011</c:v>
                </c:pt>
              </c:numCache>
            </c:numRef>
          </c:val>
        </c:ser>
        <c:firstSliceAng val="36"/>
      </c:pieChart>
    </c:plotArea>
    <c:legend>
      <c:legendPos val="r"/>
      <c:layout>
        <c:manualLayout>
          <c:xMode val="edge"/>
          <c:yMode val="edge"/>
          <c:x val="0.65764272116502864"/>
          <c:y val="0.30704223757468202"/>
          <c:w val="0.26862826446689142"/>
          <c:h val="0.25513810773653273"/>
        </c:manualLayout>
      </c:layout>
      <c:txPr>
        <a:bodyPr/>
        <a:lstStyle/>
        <a:p>
          <a:pPr>
            <a:defRPr sz="850" baseline="0"/>
          </a:pPr>
          <a:endParaRPr lang="es-ES"/>
        </a:p>
      </c:txPr>
    </c:legend>
    <c:plotVisOnly val="1"/>
  </c:chart>
  <c:spPr>
    <a:ln cap="flat"/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view3D>
      <c:rotX val="50"/>
      <c:rotY val="130"/>
      <c:perspective val="110"/>
    </c:view3D>
    <c:plotArea>
      <c:layout>
        <c:manualLayout>
          <c:layoutTarget val="inner"/>
          <c:xMode val="edge"/>
          <c:yMode val="edge"/>
          <c:x val="7.9257561055103301E-2"/>
          <c:y val="9.5093263888820959E-2"/>
          <c:w val="0.55244339313552893"/>
          <c:h val="0.74358527647812511"/>
        </c:manualLayout>
      </c:layout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8.5116562075831265E-2"/>
                  <c:y val="0.11482216896800969"/>
                </c:manualLayout>
              </c:layout>
              <c:showPercent val="1"/>
            </c:dLbl>
            <c:dLbl>
              <c:idx val="1"/>
              <c:layout>
                <c:manualLayout>
                  <c:x val="-5.7697273437528306E-2"/>
                  <c:y val="-1.1393104847401346E-2"/>
                </c:manualLayout>
              </c:layout>
              <c:showPercent val="1"/>
            </c:dLbl>
            <c:numFmt formatCode="0.00%" sourceLinked="0"/>
            <c:txPr>
              <a:bodyPr/>
              <a:lstStyle/>
              <a:p>
                <a:pPr>
                  <a:defRPr sz="850" b="0" i="0" u="none" strike="noStrike" baseline="0">
                    <a:solidFill>
                      <a:srgbClr val="000000"/>
                    </a:solidFill>
                    <a:latin typeface="+mn-lt"/>
                    <a:ea typeface="Calibri"/>
                    <a:cs typeface="Calibri"/>
                  </a:defRPr>
                </a:pPr>
                <a:endParaRPr lang="es-ES"/>
              </a:p>
            </c:txPr>
            <c:showPercent val="1"/>
            <c:showLeaderLines val="1"/>
          </c:dLbls>
          <c:cat>
            <c:strRef>
              <c:f>'INFORME ECONOMICO 2014'!$D$5:$D$6</c:f>
              <c:strCache>
                <c:ptCount val="2"/>
                <c:pt idx="0">
                  <c:v>Ayuda a Proyectos</c:v>
                </c:pt>
                <c:pt idx="1">
                  <c:v>Economía de gestión</c:v>
                </c:pt>
              </c:strCache>
            </c:strRef>
          </c:cat>
          <c:val>
            <c:numRef>
              <c:f>'INFORME ECONOMICO 2014'!$F$5:$F$6</c:f>
              <c:numCache>
                <c:formatCode>#,##0.00</c:formatCode>
                <c:ptCount val="2"/>
                <c:pt idx="0">
                  <c:v>80.680697672734098</c:v>
                </c:pt>
                <c:pt idx="1">
                  <c:v>19.319302327265799</c:v>
                </c:pt>
              </c:numCache>
            </c:numRef>
          </c:val>
        </c:ser>
        <c:ser>
          <c:idx val="1"/>
          <c:order val="1"/>
          <c:explosion val="25"/>
          <c:dLbls>
            <c:showVal val="1"/>
            <c:showLeaderLines val="1"/>
          </c:dLbls>
          <c:cat>
            <c:strRef>
              <c:f>'INFORME ECONOMICO 2014'!$D$5:$D$6</c:f>
              <c:strCache>
                <c:ptCount val="2"/>
                <c:pt idx="0">
                  <c:v>Ayuda a Proyectos</c:v>
                </c:pt>
                <c:pt idx="1">
                  <c:v>Economía de gestión</c:v>
                </c:pt>
              </c:strCache>
            </c:strRef>
          </c:cat>
          <c:val>
            <c:numRef>
              <c:f>'INFORME ECONOMICO 2014'!$F$5:$F$6</c:f>
              <c:numCache>
                <c:formatCode>#,##0.00</c:formatCode>
                <c:ptCount val="2"/>
                <c:pt idx="0">
                  <c:v>80.680697672734098</c:v>
                </c:pt>
                <c:pt idx="1">
                  <c:v>19.319302327265799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7916428141955565"/>
          <c:y val="0.12568729633433501"/>
          <c:w val="0.24767613924802609"/>
          <c:h val="0.49847337923339358"/>
        </c:manualLayout>
      </c:layout>
      <c:txPr>
        <a:bodyPr/>
        <a:lstStyle/>
        <a:p>
          <a:pPr>
            <a:defRPr sz="850" b="0" i="0" u="none" strike="noStrike" baseline="0">
              <a:solidFill>
                <a:srgbClr val="000000"/>
              </a:solidFill>
              <a:latin typeface="+mn-lt"/>
              <a:ea typeface="Calibri"/>
              <a:cs typeface="Calibri"/>
            </a:defRPr>
          </a:pPr>
          <a:endParaRPr lang="es-ES"/>
        </a:p>
      </c:txPr>
    </c:legend>
    <c:plotVisOnly val="1"/>
    <c:dispBlanksAs val="zero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ES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B61494-EB69-439C-BBC1-EEF4CC1FA7CA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165E38B-6546-4FDD-BCD9-54989E7596D5}">
      <dgm:prSet phldrT="[Texto]" custT="1"/>
      <dgm:spPr/>
      <dgm:t>
        <a:bodyPr/>
        <a:lstStyle/>
        <a:p>
          <a:pPr algn="ctr"/>
          <a:r>
            <a:rPr lang="es-ES" sz="2800" b="1" baseline="0" dirty="0" smtClean="0"/>
            <a:t>10 </a:t>
          </a:r>
          <a:r>
            <a:rPr lang="es-ES" sz="2800" b="1" baseline="0" dirty="0" smtClean="0"/>
            <a:t>PROYECTOS AYUDADOS</a:t>
          </a:r>
          <a:endParaRPr lang="es-ES" sz="2800" b="1" baseline="0" dirty="0" smtClean="0"/>
        </a:p>
        <a:p>
          <a:pPr algn="ctr"/>
          <a:endParaRPr lang="es-ES" sz="3000" baseline="0" dirty="0" smtClean="0"/>
        </a:p>
        <a:p>
          <a:pPr algn="ctr"/>
          <a:r>
            <a:rPr lang="es-ES" sz="3000" baseline="0" dirty="0" smtClean="0"/>
            <a:t>22.000 </a:t>
          </a:r>
          <a:r>
            <a:rPr lang="es-ES" sz="3000" baseline="0" dirty="0" smtClean="0"/>
            <a:t>beneficiarios</a:t>
          </a:r>
          <a:endParaRPr lang="es-ES" sz="3000" baseline="0" dirty="0"/>
        </a:p>
      </dgm:t>
    </dgm:pt>
    <dgm:pt modelId="{A4A7C9E2-FD3D-43E2-BDDD-548FAC731A05}" type="parTrans" cxnId="{8BF0C43F-99FC-4836-BBA7-F9A1D804606C}">
      <dgm:prSet/>
      <dgm:spPr/>
      <dgm:t>
        <a:bodyPr/>
        <a:lstStyle/>
        <a:p>
          <a:endParaRPr lang="es-ES"/>
        </a:p>
      </dgm:t>
    </dgm:pt>
    <dgm:pt modelId="{2580E355-ED81-4A6A-B524-A74A44D38F7D}" type="sibTrans" cxnId="{8BF0C43F-99FC-4836-BBA7-F9A1D804606C}">
      <dgm:prSet/>
      <dgm:spPr/>
      <dgm:t>
        <a:bodyPr/>
        <a:lstStyle/>
        <a:p>
          <a:endParaRPr lang="es-ES"/>
        </a:p>
      </dgm:t>
    </dgm:pt>
    <dgm:pt modelId="{A80C2E4F-C411-4289-A549-59800AB9AACE}">
      <dgm:prSet phldrT="[Texto]"/>
      <dgm:spPr/>
      <dgm:t>
        <a:bodyPr/>
        <a:lstStyle/>
        <a:p>
          <a:endParaRPr lang="es-ES"/>
        </a:p>
      </dgm:t>
    </dgm:pt>
    <dgm:pt modelId="{6D0FD2A6-660C-4FF5-B9A2-0AC933805C0C}" type="parTrans" cxnId="{C45B8B31-ABB3-4C26-B731-EBA490CE10A5}">
      <dgm:prSet/>
      <dgm:spPr/>
      <dgm:t>
        <a:bodyPr/>
        <a:lstStyle/>
        <a:p>
          <a:endParaRPr lang="es-ES"/>
        </a:p>
      </dgm:t>
    </dgm:pt>
    <dgm:pt modelId="{4FEB7B3D-B468-453C-9FCF-3C5015392C61}" type="sibTrans" cxnId="{C45B8B31-ABB3-4C26-B731-EBA490CE10A5}">
      <dgm:prSet/>
      <dgm:spPr/>
      <dgm:t>
        <a:bodyPr/>
        <a:lstStyle/>
        <a:p>
          <a:endParaRPr lang="es-ES"/>
        </a:p>
      </dgm:t>
    </dgm:pt>
    <dgm:pt modelId="{FAD8E7AB-2AED-446C-B299-28AB6DAC89A0}">
      <dgm:prSet phldrT="[Texto]" phldr="1"/>
      <dgm:spPr/>
      <dgm:t>
        <a:bodyPr/>
        <a:lstStyle/>
        <a:p>
          <a:endParaRPr lang="es-ES" dirty="0"/>
        </a:p>
      </dgm:t>
    </dgm:pt>
    <dgm:pt modelId="{39258D92-3647-413D-A311-DDF5762690E4}" type="parTrans" cxnId="{D6B52E27-7803-4D7A-BBAC-E69FC185A1C7}">
      <dgm:prSet/>
      <dgm:spPr/>
      <dgm:t>
        <a:bodyPr/>
        <a:lstStyle/>
        <a:p>
          <a:endParaRPr lang="es-ES"/>
        </a:p>
      </dgm:t>
    </dgm:pt>
    <dgm:pt modelId="{B9B0CE63-034B-4489-BECD-73734C6C2CAC}" type="sibTrans" cxnId="{D6B52E27-7803-4D7A-BBAC-E69FC185A1C7}">
      <dgm:prSet/>
      <dgm:spPr/>
      <dgm:t>
        <a:bodyPr/>
        <a:lstStyle/>
        <a:p>
          <a:endParaRPr lang="es-ES"/>
        </a:p>
      </dgm:t>
    </dgm:pt>
    <dgm:pt modelId="{A614571D-A195-4897-AC6E-220B18CC7F19}">
      <dgm:prSet phldrT="[Texto]" phldr="1"/>
      <dgm:spPr/>
      <dgm:t>
        <a:bodyPr/>
        <a:lstStyle/>
        <a:p>
          <a:endParaRPr lang="es-ES"/>
        </a:p>
      </dgm:t>
    </dgm:pt>
    <dgm:pt modelId="{74F89B9F-FCB9-4791-85E8-5E717F1D80F0}" type="parTrans" cxnId="{D3664E33-7DB0-467A-9C43-1FB1CC130F7A}">
      <dgm:prSet/>
      <dgm:spPr/>
      <dgm:t>
        <a:bodyPr/>
        <a:lstStyle/>
        <a:p>
          <a:endParaRPr lang="es-ES"/>
        </a:p>
      </dgm:t>
    </dgm:pt>
    <dgm:pt modelId="{661B6CE9-8890-4E46-AAAE-61B16189D049}" type="sibTrans" cxnId="{D3664E33-7DB0-467A-9C43-1FB1CC130F7A}">
      <dgm:prSet/>
      <dgm:spPr/>
      <dgm:t>
        <a:bodyPr/>
        <a:lstStyle/>
        <a:p>
          <a:endParaRPr lang="es-ES"/>
        </a:p>
      </dgm:t>
    </dgm:pt>
    <dgm:pt modelId="{6F50C4C6-A62E-47DD-ADC0-8F302521C313}">
      <dgm:prSet phldrT="[Texto]" phldr="1"/>
      <dgm:spPr/>
      <dgm:t>
        <a:bodyPr/>
        <a:lstStyle/>
        <a:p>
          <a:endParaRPr lang="es-ES"/>
        </a:p>
      </dgm:t>
    </dgm:pt>
    <dgm:pt modelId="{8AC00312-7963-4468-BE56-0EFF984B2373}" type="parTrans" cxnId="{6AE9671D-C45E-4D38-9AD5-0B873D6237CC}">
      <dgm:prSet/>
      <dgm:spPr/>
      <dgm:t>
        <a:bodyPr/>
        <a:lstStyle/>
        <a:p>
          <a:endParaRPr lang="es-ES"/>
        </a:p>
      </dgm:t>
    </dgm:pt>
    <dgm:pt modelId="{0ECF45AA-14FE-4C98-A084-8E8E01C77107}" type="sibTrans" cxnId="{6AE9671D-C45E-4D38-9AD5-0B873D6237CC}">
      <dgm:prSet/>
      <dgm:spPr/>
      <dgm:t>
        <a:bodyPr/>
        <a:lstStyle/>
        <a:p>
          <a:endParaRPr lang="es-ES"/>
        </a:p>
      </dgm:t>
    </dgm:pt>
    <dgm:pt modelId="{DAA106F1-9A2B-496C-B707-71F63A169D25}">
      <dgm:prSet phldrT="[Texto]"/>
      <dgm:spPr/>
      <dgm:t>
        <a:bodyPr/>
        <a:lstStyle/>
        <a:p>
          <a:endParaRPr lang="es-ES"/>
        </a:p>
      </dgm:t>
    </dgm:pt>
    <dgm:pt modelId="{38166995-EC48-4D4B-8B9C-DF75B820E238}" type="parTrans" cxnId="{1A30526A-D6E2-42D5-8CAA-86C3891F2EF4}">
      <dgm:prSet/>
      <dgm:spPr/>
      <dgm:t>
        <a:bodyPr/>
        <a:lstStyle/>
        <a:p>
          <a:endParaRPr lang="es-ES"/>
        </a:p>
      </dgm:t>
    </dgm:pt>
    <dgm:pt modelId="{682736CC-70FE-4651-870B-46D94C6E065D}" type="sibTrans" cxnId="{1A30526A-D6E2-42D5-8CAA-86C3891F2EF4}">
      <dgm:prSet/>
      <dgm:spPr/>
      <dgm:t>
        <a:bodyPr/>
        <a:lstStyle/>
        <a:p>
          <a:endParaRPr lang="es-ES"/>
        </a:p>
      </dgm:t>
    </dgm:pt>
    <dgm:pt modelId="{EB5A3641-3193-497B-BC9D-5CB08A873914}" type="pres">
      <dgm:prSet presAssocID="{EAB61494-EB69-439C-BBC1-EEF4CC1FA7C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7090D30-B556-45CC-9CDB-860EDE992ABC}" type="pres">
      <dgm:prSet presAssocID="{3165E38B-6546-4FDD-BCD9-54989E7596D5}" presName="centerShape" presStyleLbl="node0" presStyleIdx="0" presStyleCnt="1" custLinFactNeighborX="-12" custLinFactNeighborY="696"/>
      <dgm:spPr/>
      <dgm:t>
        <a:bodyPr/>
        <a:lstStyle/>
        <a:p>
          <a:endParaRPr lang="es-ES"/>
        </a:p>
      </dgm:t>
    </dgm:pt>
  </dgm:ptLst>
  <dgm:cxnLst>
    <dgm:cxn modelId="{FFD65CFB-C993-4E54-B556-CCB597300C85}" type="presOf" srcId="{EAB61494-EB69-439C-BBC1-EEF4CC1FA7CA}" destId="{EB5A3641-3193-497B-BC9D-5CB08A873914}" srcOrd="0" destOrd="0" presId="urn:microsoft.com/office/officeart/2005/8/layout/radial5"/>
    <dgm:cxn modelId="{D3664E33-7DB0-467A-9C43-1FB1CC130F7A}" srcId="{DAA106F1-9A2B-496C-B707-71F63A169D25}" destId="{A614571D-A195-4897-AC6E-220B18CC7F19}" srcOrd="2" destOrd="0" parTransId="{74F89B9F-FCB9-4791-85E8-5E717F1D80F0}" sibTransId="{661B6CE9-8890-4E46-AAAE-61B16189D049}"/>
    <dgm:cxn modelId="{6AE9671D-C45E-4D38-9AD5-0B873D6237CC}" srcId="{DAA106F1-9A2B-496C-B707-71F63A169D25}" destId="{6F50C4C6-A62E-47DD-ADC0-8F302521C313}" srcOrd="3" destOrd="0" parTransId="{8AC00312-7963-4468-BE56-0EFF984B2373}" sibTransId="{0ECF45AA-14FE-4C98-A084-8E8E01C77107}"/>
    <dgm:cxn modelId="{8BF0C43F-99FC-4836-BBA7-F9A1D804606C}" srcId="{EAB61494-EB69-439C-BBC1-EEF4CC1FA7CA}" destId="{3165E38B-6546-4FDD-BCD9-54989E7596D5}" srcOrd="0" destOrd="0" parTransId="{A4A7C9E2-FD3D-43E2-BDDD-548FAC731A05}" sibTransId="{2580E355-ED81-4A6A-B524-A74A44D38F7D}"/>
    <dgm:cxn modelId="{1A30526A-D6E2-42D5-8CAA-86C3891F2EF4}" srcId="{EAB61494-EB69-439C-BBC1-EEF4CC1FA7CA}" destId="{DAA106F1-9A2B-496C-B707-71F63A169D25}" srcOrd="1" destOrd="0" parTransId="{38166995-EC48-4D4B-8B9C-DF75B820E238}" sibTransId="{682736CC-70FE-4651-870B-46D94C6E065D}"/>
    <dgm:cxn modelId="{4753F908-4165-4838-B3F0-18274D1A2B0B}" type="presOf" srcId="{3165E38B-6546-4FDD-BCD9-54989E7596D5}" destId="{F7090D30-B556-45CC-9CDB-860EDE992ABC}" srcOrd="0" destOrd="0" presId="urn:microsoft.com/office/officeart/2005/8/layout/radial5"/>
    <dgm:cxn modelId="{D6B52E27-7803-4D7A-BBAC-E69FC185A1C7}" srcId="{DAA106F1-9A2B-496C-B707-71F63A169D25}" destId="{FAD8E7AB-2AED-446C-B299-28AB6DAC89A0}" srcOrd="1" destOrd="0" parTransId="{39258D92-3647-413D-A311-DDF5762690E4}" sibTransId="{B9B0CE63-034B-4489-BECD-73734C6C2CAC}"/>
    <dgm:cxn modelId="{C45B8B31-ABB3-4C26-B731-EBA490CE10A5}" srcId="{DAA106F1-9A2B-496C-B707-71F63A169D25}" destId="{A80C2E4F-C411-4289-A549-59800AB9AACE}" srcOrd="0" destOrd="0" parTransId="{6D0FD2A6-660C-4FF5-B9A2-0AC933805C0C}" sibTransId="{4FEB7B3D-B468-453C-9FCF-3C5015392C61}"/>
    <dgm:cxn modelId="{679905E3-DBA2-4C55-8D7B-0BB91CB57CDC}" type="presParOf" srcId="{EB5A3641-3193-497B-BC9D-5CB08A873914}" destId="{F7090D30-B556-45CC-9CDB-860EDE992ABC}" srcOrd="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7090D30-B556-45CC-9CDB-860EDE992ABC}">
      <dsp:nvSpPr>
        <dsp:cNvPr id="0" name=""/>
        <dsp:cNvSpPr/>
      </dsp:nvSpPr>
      <dsp:spPr>
        <a:xfrm>
          <a:off x="933397" y="492"/>
          <a:ext cx="5256091" cy="52560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kern="1200" baseline="0" dirty="0" smtClean="0"/>
            <a:t>10 </a:t>
          </a:r>
          <a:r>
            <a:rPr lang="es-ES" sz="2800" b="1" kern="1200" baseline="0" dirty="0" smtClean="0"/>
            <a:t>PROYECTOS AYUDADOS</a:t>
          </a:r>
          <a:endParaRPr lang="es-ES" sz="2800" b="1" kern="1200" baseline="0" dirty="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000" kern="1200" baseline="0" dirty="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kern="1200" baseline="0" dirty="0" smtClean="0"/>
            <a:t>22.000 </a:t>
          </a:r>
          <a:r>
            <a:rPr lang="es-ES" sz="3000" kern="1200" baseline="0" dirty="0" smtClean="0"/>
            <a:t>beneficiarios</a:t>
          </a:r>
          <a:endParaRPr lang="es-ES" sz="3000" kern="1200" baseline="0" dirty="0"/>
        </a:p>
      </dsp:txBody>
      <dsp:txXfrm>
        <a:off x="933397" y="492"/>
        <a:ext cx="5256091" cy="52560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B790D-F023-449B-9B1E-70149098A12A}" type="datetimeFigureOut">
              <a:rPr lang="es-ES" smtClean="0"/>
              <a:pPr/>
              <a:t>29/09/2015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2C6B0-DD29-471F-8D15-F5585CAA266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 advClick="0" advTm="5000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B790D-F023-449B-9B1E-70149098A12A}" type="datetimeFigureOut">
              <a:rPr lang="es-ES" smtClean="0"/>
              <a:pPr/>
              <a:t>29/09/2015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2C6B0-DD29-471F-8D15-F5585CAA266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 advClick="0" advTm="5000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B790D-F023-449B-9B1E-70149098A12A}" type="datetimeFigureOut">
              <a:rPr lang="es-ES" smtClean="0"/>
              <a:pPr/>
              <a:t>29/09/2015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2C6B0-DD29-471F-8D15-F5585CAA266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 advClick="0" advTm="5000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B790D-F023-449B-9B1E-70149098A12A}" type="datetimeFigureOut">
              <a:rPr lang="es-ES" smtClean="0"/>
              <a:pPr/>
              <a:t>29/09/2015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2C6B0-DD29-471F-8D15-F5585CAA266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 advClick="0" advTm="5000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B790D-F023-449B-9B1E-70149098A12A}" type="datetimeFigureOut">
              <a:rPr lang="es-ES" smtClean="0"/>
              <a:pPr/>
              <a:t>29/09/2015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2C6B0-DD29-471F-8D15-F5585CAA266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 advClick="0" advTm="5000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B790D-F023-449B-9B1E-70149098A12A}" type="datetimeFigureOut">
              <a:rPr lang="es-ES" smtClean="0"/>
              <a:pPr/>
              <a:t>29/09/2015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2C6B0-DD29-471F-8D15-F5585CAA266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 advClick="0" advTm="5000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B790D-F023-449B-9B1E-70149098A12A}" type="datetimeFigureOut">
              <a:rPr lang="es-ES" smtClean="0"/>
              <a:pPr/>
              <a:t>29/09/2015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2C6B0-DD29-471F-8D15-F5585CAA266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 advClick="0" advTm="5000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B790D-F023-449B-9B1E-70149098A12A}" type="datetimeFigureOut">
              <a:rPr lang="es-ES" smtClean="0"/>
              <a:pPr/>
              <a:t>29/09/2015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2C6B0-DD29-471F-8D15-F5585CAA266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 advClick="0" advTm="5000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B790D-F023-449B-9B1E-70149098A12A}" type="datetimeFigureOut">
              <a:rPr lang="es-ES" smtClean="0"/>
              <a:pPr/>
              <a:t>29/09/2015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2C6B0-DD29-471F-8D15-F5585CAA266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 advClick="0" advTm="5000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B790D-F023-449B-9B1E-70149098A12A}" type="datetimeFigureOut">
              <a:rPr lang="es-ES" smtClean="0"/>
              <a:pPr/>
              <a:t>29/09/2015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2C6B0-DD29-471F-8D15-F5585CAA266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 advClick="0" advTm="5000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B790D-F023-449B-9B1E-70149098A12A}" type="datetimeFigureOut">
              <a:rPr lang="es-ES" smtClean="0"/>
              <a:pPr/>
              <a:t>29/09/2015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2C6B0-DD29-471F-8D15-F5585CAA266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 advClick="0" advTm="5000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  <a:alpha val="6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B790D-F023-449B-9B1E-70149098A12A}" type="datetimeFigureOut">
              <a:rPr lang="es-ES" smtClean="0"/>
              <a:pPr/>
              <a:t>29/09/2015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2C6B0-DD29-471F-8D15-F5585CAA266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5000">
    <p:wheel spokes="8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1484784"/>
            <a:ext cx="9144000" cy="1470025"/>
          </a:xfrm>
        </p:spPr>
        <p:txBody>
          <a:bodyPr/>
          <a:lstStyle/>
          <a:p>
            <a:r>
              <a:rPr lang="es-ES" b="1" dirty="0" smtClean="0">
                <a:solidFill>
                  <a:schemeClr val="bg1"/>
                </a:solidFill>
              </a:rPr>
              <a:t>MEMORIA DE ACTIVIDADES </a:t>
            </a:r>
            <a:r>
              <a:rPr lang="es-ES" b="1" dirty="0" smtClean="0">
                <a:solidFill>
                  <a:schemeClr val="bg1"/>
                </a:solidFill>
              </a:rPr>
              <a:t>2014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4" name="3 Imagen" descr="logoh2hGran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3501008"/>
            <a:ext cx="3227832" cy="2139696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Elipse"/>
          <p:cNvSpPr/>
          <p:nvPr/>
        </p:nvSpPr>
        <p:spPr>
          <a:xfrm>
            <a:off x="755576" y="548680"/>
            <a:ext cx="7848872" cy="56166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CuadroTexto"/>
          <p:cNvSpPr txBox="1"/>
          <p:nvPr/>
        </p:nvSpPr>
        <p:spPr>
          <a:xfrm>
            <a:off x="1907704" y="1268760"/>
            <a:ext cx="56166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solidFill>
                  <a:schemeClr val="bg1"/>
                </a:solidFill>
              </a:rPr>
              <a:t>Fomento </a:t>
            </a:r>
            <a:r>
              <a:rPr lang="es-ES" sz="2800" dirty="0" smtClean="0">
                <a:solidFill>
                  <a:schemeClr val="bg1"/>
                </a:solidFill>
              </a:rPr>
              <a:t>de la </a:t>
            </a:r>
            <a:r>
              <a:rPr lang="es-ES" sz="2800" dirty="0" smtClean="0">
                <a:solidFill>
                  <a:schemeClr val="bg1"/>
                </a:solidFill>
              </a:rPr>
              <a:t>soledad y </a:t>
            </a:r>
            <a:r>
              <a:rPr lang="es-ES" sz="2800" dirty="0" smtClean="0">
                <a:solidFill>
                  <a:schemeClr val="bg1"/>
                </a:solidFill>
              </a:rPr>
              <a:t>el </a:t>
            </a:r>
            <a:r>
              <a:rPr lang="es-ES" sz="2800" dirty="0" smtClean="0">
                <a:solidFill>
                  <a:schemeClr val="bg1"/>
                </a:solidFill>
              </a:rPr>
              <a:t>silencio. </a:t>
            </a:r>
            <a:r>
              <a:rPr lang="es-ES" sz="2800" dirty="0" err="1" smtClean="0">
                <a:solidFill>
                  <a:schemeClr val="bg1"/>
                </a:solidFill>
              </a:rPr>
              <a:t>Murtra</a:t>
            </a:r>
            <a:r>
              <a:rPr lang="es-ES" sz="2800" dirty="0" smtClean="0">
                <a:solidFill>
                  <a:schemeClr val="bg1"/>
                </a:solidFill>
              </a:rPr>
              <a:t> Santa </a:t>
            </a:r>
            <a:r>
              <a:rPr lang="es-ES" sz="2800" dirty="0" smtClean="0">
                <a:solidFill>
                  <a:schemeClr val="bg1"/>
                </a:solidFill>
              </a:rPr>
              <a:t>María </a:t>
            </a:r>
            <a:r>
              <a:rPr lang="es-ES" sz="2800" dirty="0" smtClean="0">
                <a:solidFill>
                  <a:schemeClr val="bg1"/>
                </a:solidFill>
              </a:rPr>
              <a:t>del Bosque (</a:t>
            </a:r>
            <a:r>
              <a:rPr lang="es-ES" sz="2800" dirty="0" smtClean="0">
                <a:solidFill>
                  <a:schemeClr val="bg1"/>
                </a:solidFill>
              </a:rPr>
              <a:t>Colombia</a:t>
            </a:r>
            <a:r>
              <a:rPr lang="es-ES" sz="2800" dirty="0" smtClean="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780928"/>
            <a:ext cx="4248472" cy="2774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5000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Elipse"/>
          <p:cNvSpPr/>
          <p:nvPr/>
        </p:nvSpPr>
        <p:spPr>
          <a:xfrm>
            <a:off x="755576" y="548680"/>
            <a:ext cx="7848872" cy="56166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CuadroTexto"/>
          <p:cNvSpPr txBox="1"/>
          <p:nvPr/>
        </p:nvSpPr>
        <p:spPr>
          <a:xfrm>
            <a:off x="2339752" y="1052736"/>
            <a:ext cx="47525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solidFill>
                  <a:schemeClr val="bg1"/>
                </a:solidFill>
              </a:rPr>
              <a:t>Construcción </a:t>
            </a:r>
            <a:r>
              <a:rPr lang="es-ES" sz="2800" dirty="0" smtClean="0">
                <a:solidFill>
                  <a:schemeClr val="bg1"/>
                </a:solidFill>
              </a:rPr>
              <a:t>de 50 </a:t>
            </a:r>
            <a:r>
              <a:rPr lang="es-ES" sz="2800" dirty="0" smtClean="0">
                <a:solidFill>
                  <a:schemeClr val="bg1"/>
                </a:solidFill>
              </a:rPr>
              <a:t>casas en </a:t>
            </a:r>
            <a:r>
              <a:rPr lang="es-ES" sz="2800" dirty="0" smtClean="0">
                <a:solidFill>
                  <a:schemeClr val="bg1"/>
                </a:solidFill>
              </a:rPr>
              <a:t>la </a:t>
            </a:r>
            <a:r>
              <a:rPr lang="es-ES" sz="2800" dirty="0" smtClean="0">
                <a:solidFill>
                  <a:schemeClr val="bg1"/>
                </a:solidFill>
              </a:rPr>
              <a:t>población </a:t>
            </a:r>
            <a:r>
              <a:rPr lang="es-ES" sz="2800" dirty="0" smtClean="0">
                <a:solidFill>
                  <a:schemeClr val="bg1"/>
                </a:solidFill>
              </a:rPr>
              <a:t>de </a:t>
            </a:r>
            <a:r>
              <a:rPr lang="es-ES" sz="2800" dirty="0" err="1" smtClean="0">
                <a:solidFill>
                  <a:schemeClr val="bg1"/>
                </a:solidFill>
              </a:rPr>
              <a:t>Lawan</a:t>
            </a:r>
            <a:r>
              <a:rPr lang="es-ES" sz="2800" dirty="0" smtClean="0">
                <a:solidFill>
                  <a:schemeClr val="bg1"/>
                </a:solidFill>
              </a:rPr>
              <a:t> </a:t>
            </a:r>
            <a:r>
              <a:rPr lang="es-ES" sz="2800" dirty="0" smtClean="0">
                <a:solidFill>
                  <a:schemeClr val="bg1"/>
                </a:solidFill>
              </a:rPr>
              <a:t>y </a:t>
            </a:r>
            <a:r>
              <a:rPr lang="es-ES" sz="2800" dirty="0" smtClean="0">
                <a:solidFill>
                  <a:schemeClr val="bg1"/>
                </a:solidFill>
              </a:rPr>
              <a:t>50 </a:t>
            </a:r>
            <a:r>
              <a:rPr lang="es-ES" sz="2800" dirty="0" smtClean="0">
                <a:solidFill>
                  <a:schemeClr val="bg1"/>
                </a:solidFill>
              </a:rPr>
              <a:t>en </a:t>
            </a:r>
            <a:r>
              <a:rPr lang="es-ES" sz="2800" dirty="0" err="1" smtClean="0">
                <a:solidFill>
                  <a:schemeClr val="bg1"/>
                </a:solidFill>
              </a:rPr>
              <a:t>Bayuyan</a:t>
            </a:r>
            <a:r>
              <a:rPr lang="es-ES" sz="2800" dirty="0" smtClean="0">
                <a:solidFill>
                  <a:schemeClr val="bg1"/>
                </a:solidFill>
              </a:rPr>
              <a:t> (</a:t>
            </a:r>
            <a:r>
              <a:rPr lang="es-ES" sz="2800" dirty="0" smtClean="0">
                <a:solidFill>
                  <a:schemeClr val="bg1"/>
                </a:solidFill>
              </a:rPr>
              <a:t>Filipinas</a:t>
            </a:r>
            <a:r>
              <a:rPr lang="es-ES" sz="2800" dirty="0" smtClean="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4" name="3 Imagen" descr="Bayuyan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2636912"/>
            <a:ext cx="2777728" cy="2083296"/>
          </a:xfrm>
          <a:prstGeom prst="rect">
            <a:avLst/>
          </a:prstGeom>
        </p:spPr>
      </p:pic>
      <p:pic>
        <p:nvPicPr>
          <p:cNvPr id="5" name="4 Imagen" descr="Lawann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3068960"/>
            <a:ext cx="3083835" cy="2312876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Elipse"/>
          <p:cNvSpPr/>
          <p:nvPr/>
        </p:nvSpPr>
        <p:spPr>
          <a:xfrm>
            <a:off x="755576" y="548680"/>
            <a:ext cx="7848872" cy="56166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2 Imagen" descr="Centro polivalente Borong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2564904"/>
            <a:ext cx="2736304" cy="216024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852936"/>
            <a:ext cx="3072342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2267744" y="980728"/>
            <a:ext cx="45365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solidFill>
                  <a:schemeClr val="bg1"/>
                </a:solidFill>
              </a:rPr>
              <a:t>Construcción</a:t>
            </a:r>
            <a:r>
              <a:rPr lang="es-ES" sz="2400" dirty="0" smtClean="0"/>
              <a:t> </a:t>
            </a:r>
            <a:r>
              <a:rPr lang="es-ES" sz="2800" dirty="0" smtClean="0">
                <a:solidFill>
                  <a:schemeClr val="bg1"/>
                </a:solidFill>
              </a:rPr>
              <a:t>del </a:t>
            </a:r>
            <a:r>
              <a:rPr lang="es-ES" sz="2800" dirty="0" smtClean="0">
                <a:solidFill>
                  <a:schemeClr val="bg1"/>
                </a:solidFill>
              </a:rPr>
              <a:t>futuro centro polivalente en </a:t>
            </a:r>
            <a:r>
              <a:rPr lang="es-ES" sz="2800" dirty="0" err="1" smtClean="0">
                <a:solidFill>
                  <a:schemeClr val="bg1"/>
                </a:solidFill>
              </a:rPr>
              <a:t>Borongan</a:t>
            </a:r>
            <a:r>
              <a:rPr lang="es-ES" sz="2800" dirty="0" smtClean="0">
                <a:solidFill>
                  <a:schemeClr val="bg1"/>
                </a:solidFill>
              </a:rPr>
              <a:t> (</a:t>
            </a:r>
            <a:r>
              <a:rPr lang="es-ES" sz="2800" dirty="0" smtClean="0">
                <a:solidFill>
                  <a:schemeClr val="bg1"/>
                </a:solidFill>
              </a:rPr>
              <a:t>Filipinas</a:t>
            </a:r>
            <a:r>
              <a:rPr lang="es-ES" sz="2800" dirty="0" smtClean="0">
                <a:solidFill>
                  <a:schemeClr val="bg1"/>
                </a:solidFill>
              </a:rPr>
              <a:t>)</a:t>
            </a:r>
          </a:p>
        </p:txBody>
      </p:sp>
    </p:spTree>
  </p:cSld>
  <p:clrMapOvr>
    <a:masterClrMapping/>
  </p:clrMapOvr>
  <p:transition spd="slow" advClick="0" advTm="5000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619672" y="1412776"/>
            <a:ext cx="61926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solidFill>
                  <a:schemeClr val="bg1"/>
                </a:solidFill>
              </a:rPr>
              <a:t>Desarrollo </a:t>
            </a:r>
            <a:r>
              <a:rPr lang="es-ES" sz="2800" dirty="0" smtClean="0">
                <a:solidFill>
                  <a:schemeClr val="bg1"/>
                </a:solidFill>
              </a:rPr>
              <a:t>rural </a:t>
            </a:r>
            <a:r>
              <a:rPr lang="es-ES" sz="2800" dirty="0" smtClean="0">
                <a:solidFill>
                  <a:schemeClr val="bg1"/>
                </a:solidFill>
              </a:rPr>
              <a:t>en </a:t>
            </a:r>
            <a:r>
              <a:rPr lang="es-ES" sz="2800" dirty="0" smtClean="0">
                <a:solidFill>
                  <a:schemeClr val="bg1"/>
                </a:solidFill>
              </a:rPr>
              <a:t>la </a:t>
            </a:r>
            <a:r>
              <a:rPr lang="es-ES" sz="2800" dirty="0" smtClean="0">
                <a:solidFill>
                  <a:schemeClr val="bg1"/>
                </a:solidFill>
              </a:rPr>
              <a:t>comunidad </a:t>
            </a:r>
            <a:r>
              <a:rPr lang="es-ES" sz="2800" dirty="0" smtClean="0">
                <a:solidFill>
                  <a:schemeClr val="bg1"/>
                </a:solidFill>
              </a:rPr>
              <a:t>de </a:t>
            </a:r>
            <a:r>
              <a:rPr lang="es-ES" sz="2800" dirty="0" err="1" smtClean="0">
                <a:solidFill>
                  <a:schemeClr val="bg1"/>
                </a:solidFill>
              </a:rPr>
              <a:t>Takuman</a:t>
            </a:r>
            <a:r>
              <a:rPr lang="es-ES" sz="2800" b="1" dirty="0" err="1" smtClean="0">
                <a:solidFill>
                  <a:schemeClr val="bg1"/>
                </a:solidFill>
              </a:rPr>
              <a:t>a</a:t>
            </a:r>
            <a:r>
              <a:rPr lang="es-ES" sz="2800" b="1" dirty="0" smtClean="0">
                <a:solidFill>
                  <a:schemeClr val="bg1"/>
                </a:solidFill>
              </a:rPr>
              <a:t> </a:t>
            </a:r>
            <a:r>
              <a:rPr lang="es-ES" sz="2800" dirty="0" smtClean="0">
                <a:solidFill>
                  <a:schemeClr val="bg1"/>
                </a:solidFill>
              </a:rPr>
              <a:t>(Malawi)</a:t>
            </a:r>
          </a:p>
        </p:txBody>
      </p:sp>
      <p:sp>
        <p:nvSpPr>
          <p:cNvPr id="7" name="6 Elipse"/>
          <p:cNvSpPr/>
          <p:nvPr/>
        </p:nvSpPr>
        <p:spPr>
          <a:xfrm>
            <a:off x="755576" y="548680"/>
            <a:ext cx="7848872" cy="56166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7 Imagen" descr="Takumana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2348880"/>
            <a:ext cx="2520280" cy="1638182"/>
          </a:xfrm>
          <a:prstGeom prst="rect">
            <a:avLst/>
          </a:prstGeom>
        </p:spPr>
      </p:pic>
      <p:pic>
        <p:nvPicPr>
          <p:cNvPr id="9" name="8 Imagen" descr="Takumana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25268" y="4077072"/>
            <a:ext cx="2626852" cy="1728192"/>
          </a:xfrm>
          <a:prstGeom prst="rect">
            <a:avLst/>
          </a:prstGeom>
        </p:spPr>
      </p:pic>
      <p:pic>
        <p:nvPicPr>
          <p:cNvPr id="10" name="9 Imagen" descr="Takumana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24128" y="2636912"/>
            <a:ext cx="2520280" cy="1650336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Elipse"/>
          <p:cNvSpPr/>
          <p:nvPr/>
        </p:nvSpPr>
        <p:spPr>
          <a:xfrm>
            <a:off x="755576" y="548680"/>
            <a:ext cx="7848872" cy="56166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CuadroTexto"/>
          <p:cNvSpPr txBox="1"/>
          <p:nvPr/>
        </p:nvSpPr>
        <p:spPr>
          <a:xfrm>
            <a:off x="1259632" y="2564904"/>
            <a:ext cx="65527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ACTIVIDADES REALIZADAS</a:t>
            </a:r>
            <a:endParaRPr lang="es-ES" sz="4800" b="1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 advClick="0" advTm="5000"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Elipse"/>
          <p:cNvSpPr/>
          <p:nvPr/>
        </p:nvSpPr>
        <p:spPr>
          <a:xfrm>
            <a:off x="755576" y="548680"/>
            <a:ext cx="7848872" cy="56166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CuadroTexto"/>
          <p:cNvSpPr txBox="1"/>
          <p:nvPr/>
        </p:nvSpPr>
        <p:spPr>
          <a:xfrm>
            <a:off x="1619672" y="1196752"/>
            <a:ext cx="6048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solidFill>
                  <a:schemeClr val="bg1"/>
                </a:solidFill>
              </a:rPr>
              <a:t>Concierto </a:t>
            </a:r>
            <a:r>
              <a:rPr lang="es-ES" sz="2400" dirty="0" smtClean="0">
                <a:solidFill>
                  <a:schemeClr val="bg1"/>
                </a:solidFill>
              </a:rPr>
              <a:t>de Santa </a:t>
            </a:r>
            <a:r>
              <a:rPr lang="es-ES" sz="2400" dirty="0" err="1" smtClean="0">
                <a:solidFill>
                  <a:schemeClr val="bg1"/>
                </a:solidFill>
              </a:rPr>
              <a:t>Llúcia</a:t>
            </a:r>
            <a:r>
              <a:rPr lang="es-ES" sz="2400" dirty="0" smtClean="0">
                <a:solidFill>
                  <a:schemeClr val="bg1"/>
                </a:solidFill>
              </a:rPr>
              <a:t> </a:t>
            </a:r>
            <a:r>
              <a:rPr lang="es-ES" sz="2400" dirty="0" smtClean="0">
                <a:solidFill>
                  <a:schemeClr val="bg1"/>
                </a:solidFill>
              </a:rPr>
              <a:t>con </a:t>
            </a:r>
            <a:r>
              <a:rPr lang="es-ES" sz="2400" dirty="0" smtClean="0">
                <a:solidFill>
                  <a:schemeClr val="bg1"/>
                </a:solidFill>
              </a:rPr>
              <a:t>el</a:t>
            </a:r>
          </a:p>
          <a:p>
            <a:pPr algn="ctr"/>
            <a:r>
              <a:rPr lang="es-ES" sz="2400" dirty="0" smtClean="0">
                <a:solidFill>
                  <a:schemeClr val="bg1"/>
                </a:solidFill>
              </a:rPr>
              <a:t> </a:t>
            </a:r>
            <a:r>
              <a:rPr lang="es-ES" sz="2400" i="1" dirty="0" smtClean="0">
                <a:solidFill>
                  <a:schemeClr val="bg1"/>
                </a:solidFill>
              </a:rPr>
              <a:t>Quartet de Corda</a:t>
            </a:r>
            <a:endParaRPr lang="es-ES" sz="2400" i="1" dirty="0">
              <a:solidFill>
                <a:schemeClr val="bg1"/>
              </a:solidFill>
            </a:endParaRPr>
          </a:p>
        </p:txBody>
      </p:sp>
      <p:pic>
        <p:nvPicPr>
          <p:cNvPr id="5" name="4 Imagen" descr="Concert Sta Llucia 2014 0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2132856"/>
            <a:ext cx="2400267" cy="1800200"/>
          </a:xfrm>
          <a:prstGeom prst="rect">
            <a:avLst/>
          </a:prstGeom>
        </p:spPr>
      </p:pic>
      <p:pic>
        <p:nvPicPr>
          <p:cNvPr id="6" name="5 Imagen" descr="Concert Sta Llucia 2014 0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2060848"/>
            <a:ext cx="2627784" cy="1970838"/>
          </a:xfrm>
          <a:prstGeom prst="rect">
            <a:avLst/>
          </a:prstGeom>
        </p:spPr>
      </p:pic>
      <p:pic>
        <p:nvPicPr>
          <p:cNvPr id="7" name="6 Imagen" descr="Concert Sta Llucia 2014 0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91880" y="3933056"/>
            <a:ext cx="2520280" cy="1890210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Elipse"/>
          <p:cNvSpPr/>
          <p:nvPr/>
        </p:nvSpPr>
        <p:spPr>
          <a:xfrm>
            <a:off x="755576" y="548680"/>
            <a:ext cx="7848872" cy="56166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Rectángulo"/>
          <p:cNvSpPr/>
          <p:nvPr/>
        </p:nvSpPr>
        <p:spPr>
          <a:xfrm>
            <a:off x="2195736" y="1412776"/>
            <a:ext cx="51735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 smtClean="0">
                <a:solidFill>
                  <a:schemeClr val="bg1"/>
                </a:solidFill>
              </a:rPr>
              <a:t>Concierto benéfico con </a:t>
            </a:r>
            <a:r>
              <a:rPr lang="es-ES" sz="2400" dirty="0" smtClean="0">
                <a:solidFill>
                  <a:schemeClr val="bg1"/>
                </a:solidFill>
              </a:rPr>
              <a:t>el </a:t>
            </a:r>
            <a:r>
              <a:rPr lang="es-ES" sz="2400" dirty="0" smtClean="0">
                <a:solidFill>
                  <a:schemeClr val="bg1"/>
                </a:solidFill>
              </a:rPr>
              <a:t>grup</a:t>
            </a:r>
            <a:r>
              <a:rPr lang="es-ES" sz="2400" dirty="0" smtClean="0">
                <a:solidFill>
                  <a:schemeClr val="bg1"/>
                </a:solidFill>
              </a:rPr>
              <a:t>o </a:t>
            </a:r>
            <a:r>
              <a:rPr lang="es-ES" sz="2400" dirty="0" err="1" smtClean="0">
                <a:solidFill>
                  <a:schemeClr val="bg1"/>
                </a:solidFill>
              </a:rPr>
              <a:t>Urband</a:t>
            </a:r>
            <a:endParaRPr lang="es-ES" sz="2400" dirty="0">
              <a:solidFill>
                <a:schemeClr val="bg1"/>
              </a:solidFill>
            </a:endParaRPr>
          </a:p>
        </p:txBody>
      </p:sp>
      <p:pic>
        <p:nvPicPr>
          <p:cNvPr id="4" name="3 Imagen" descr="Concert Urba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2276872"/>
            <a:ext cx="2648343" cy="3312368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Elipse"/>
          <p:cNvSpPr/>
          <p:nvPr/>
        </p:nvSpPr>
        <p:spPr>
          <a:xfrm>
            <a:off x="755576" y="548680"/>
            <a:ext cx="7848872" cy="56166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CuadroTexto"/>
          <p:cNvSpPr txBox="1"/>
          <p:nvPr/>
        </p:nvSpPr>
        <p:spPr>
          <a:xfrm>
            <a:off x="2627784" y="1340768"/>
            <a:ext cx="40324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solidFill>
                  <a:schemeClr val="bg1"/>
                </a:solidFill>
              </a:rPr>
              <a:t>Campaña </a:t>
            </a:r>
            <a:r>
              <a:rPr lang="es-ES" sz="2800" i="1" dirty="0" smtClean="0">
                <a:solidFill>
                  <a:schemeClr val="bg1"/>
                </a:solidFill>
              </a:rPr>
              <a:t>Día </a:t>
            </a:r>
            <a:r>
              <a:rPr lang="es-ES" sz="2800" i="1" dirty="0" smtClean="0">
                <a:solidFill>
                  <a:schemeClr val="bg1"/>
                </a:solidFill>
              </a:rPr>
              <a:t>del </a:t>
            </a:r>
            <a:r>
              <a:rPr lang="es-ES" sz="2800" i="1" dirty="0" smtClean="0">
                <a:solidFill>
                  <a:schemeClr val="bg1"/>
                </a:solidFill>
              </a:rPr>
              <a:t>Padre </a:t>
            </a:r>
            <a:r>
              <a:rPr lang="es-ES" sz="2800" dirty="0" smtClean="0">
                <a:solidFill>
                  <a:schemeClr val="bg1"/>
                </a:solidFill>
              </a:rPr>
              <a:t>pro Mónica van </a:t>
            </a:r>
            <a:r>
              <a:rPr lang="es-ES" sz="2800" dirty="0" err="1" smtClean="0">
                <a:solidFill>
                  <a:schemeClr val="bg1"/>
                </a:solidFill>
              </a:rPr>
              <a:t>Eyle</a:t>
            </a:r>
            <a:endParaRPr lang="es-ES" sz="2800" dirty="0">
              <a:solidFill>
                <a:schemeClr val="bg1"/>
              </a:solidFill>
            </a:endParaRPr>
          </a:p>
        </p:txBody>
      </p:sp>
      <p:pic>
        <p:nvPicPr>
          <p:cNvPr id="4" name="3 Imagen" descr="Campanya dia pa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2636912"/>
            <a:ext cx="3420380" cy="2280253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Elipse"/>
          <p:cNvSpPr/>
          <p:nvPr/>
        </p:nvSpPr>
        <p:spPr>
          <a:xfrm>
            <a:off x="755576" y="548680"/>
            <a:ext cx="7848872" cy="56166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CuadroTexto"/>
          <p:cNvSpPr txBox="1"/>
          <p:nvPr/>
        </p:nvSpPr>
        <p:spPr>
          <a:xfrm>
            <a:off x="1979712" y="1340768"/>
            <a:ext cx="5256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solidFill>
                  <a:schemeClr val="bg1"/>
                </a:solidFill>
              </a:rPr>
              <a:t>Teatro solidario </a:t>
            </a:r>
            <a:r>
              <a:rPr lang="es-ES" sz="2400" i="1" dirty="0" smtClean="0">
                <a:solidFill>
                  <a:schemeClr val="bg1"/>
                </a:solidFill>
              </a:rPr>
              <a:t>Los pardillos</a:t>
            </a:r>
            <a:r>
              <a:rPr lang="es-ES" sz="2400" dirty="0" smtClean="0">
                <a:solidFill>
                  <a:schemeClr val="bg1"/>
                </a:solidFill>
              </a:rPr>
              <a:t> en </a:t>
            </a:r>
            <a:r>
              <a:rPr lang="es-ES" sz="2400" dirty="0" smtClean="0">
                <a:solidFill>
                  <a:schemeClr val="bg1"/>
                </a:solidFill>
              </a:rPr>
              <a:t>colaboración con la Fundación </a:t>
            </a:r>
            <a:r>
              <a:rPr lang="es-ES" sz="2400" dirty="0" smtClean="0">
                <a:solidFill>
                  <a:schemeClr val="bg1"/>
                </a:solidFill>
              </a:rPr>
              <a:t>Concordia</a:t>
            </a:r>
            <a:endParaRPr lang="es-ES" sz="2400" i="1" dirty="0">
              <a:solidFill>
                <a:schemeClr val="bg1"/>
              </a:solidFill>
            </a:endParaRPr>
          </a:p>
        </p:txBody>
      </p:sp>
      <p:pic>
        <p:nvPicPr>
          <p:cNvPr id="4" name="3 Imagen" descr="Cartel Los pardill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2492896"/>
            <a:ext cx="3888432" cy="2747763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Elipse"/>
          <p:cNvSpPr/>
          <p:nvPr/>
        </p:nvSpPr>
        <p:spPr>
          <a:xfrm>
            <a:off x="755576" y="548680"/>
            <a:ext cx="7848872" cy="56166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CuadroTexto"/>
          <p:cNvSpPr txBox="1"/>
          <p:nvPr/>
        </p:nvSpPr>
        <p:spPr>
          <a:xfrm>
            <a:off x="2051720" y="1412776"/>
            <a:ext cx="54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solidFill>
                  <a:schemeClr val="bg1"/>
                </a:solidFill>
              </a:rPr>
              <a:t>Impulso Consejo Asesor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4" name="3 Imagen" descr="Consell assess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864" y="2564904"/>
            <a:ext cx="2768129" cy="2672125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60648"/>
            <a:ext cx="6872450" cy="6431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5000"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Elipse"/>
          <p:cNvSpPr/>
          <p:nvPr/>
        </p:nvSpPr>
        <p:spPr>
          <a:xfrm>
            <a:off x="755576" y="548680"/>
            <a:ext cx="7848872" cy="56166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CuadroTexto"/>
          <p:cNvSpPr txBox="1"/>
          <p:nvPr/>
        </p:nvSpPr>
        <p:spPr>
          <a:xfrm>
            <a:off x="2699792" y="1700808"/>
            <a:ext cx="3960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solidFill>
                  <a:schemeClr val="bg1"/>
                </a:solidFill>
              </a:rPr>
              <a:t>Captación de fondos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4" name="3 Imagen" descr="Recerca recurs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2780928"/>
            <a:ext cx="2953487" cy="2584301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wheel spokes="8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Elipse"/>
          <p:cNvSpPr/>
          <p:nvPr/>
        </p:nvSpPr>
        <p:spPr>
          <a:xfrm>
            <a:off x="755576" y="548680"/>
            <a:ext cx="7848872" cy="56166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CuadroTexto"/>
          <p:cNvSpPr txBox="1"/>
          <p:nvPr/>
        </p:nvSpPr>
        <p:spPr>
          <a:xfrm>
            <a:off x="2123728" y="1340768"/>
            <a:ext cx="49685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solidFill>
                  <a:schemeClr val="bg1"/>
                </a:solidFill>
              </a:rPr>
              <a:t>Comunicación y sensibilización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4" name="3 Imagen" descr="Comunicaci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2636912"/>
            <a:ext cx="3832296" cy="2091482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wheel spokes="8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Elipse"/>
          <p:cNvSpPr/>
          <p:nvPr/>
        </p:nvSpPr>
        <p:spPr>
          <a:xfrm>
            <a:off x="755576" y="548680"/>
            <a:ext cx="7848872" cy="56166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CuadroTexto"/>
          <p:cNvSpPr txBox="1"/>
          <p:nvPr/>
        </p:nvSpPr>
        <p:spPr>
          <a:xfrm>
            <a:off x="1979712" y="1412776"/>
            <a:ext cx="540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err="1" smtClean="0">
                <a:solidFill>
                  <a:schemeClr val="bg1"/>
                </a:solidFill>
              </a:rPr>
              <a:t>Participació</a:t>
            </a:r>
            <a:r>
              <a:rPr lang="es-ES" sz="2800" dirty="0" smtClean="0">
                <a:solidFill>
                  <a:schemeClr val="bg1"/>
                </a:solidFill>
              </a:rPr>
              <a:t> a la </a:t>
            </a:r>
            <a:r>
              <a:rPr lang="es-ES" sz="2800" i="1" dirty="0" smtClean="0">
                <a:solidFill>
                  <a:schemeClr val="bg1"/>
                </a:solidFill>
              </a:rPr>
              <a:t>Jornada cultural </a:t>
            </a:r>
            <a:r>
              <a:rPr lang="es-ES" sz="2800" dirty="0" smtClean="0">
                <a:solidFill>
                  <a:schemeClr val="bg1"/>
                </a:solidFill>
              </a:rPr>
              <a:t>de </a:t>
            </a:r>
            <a:r>
              <a:rPr lang="es-ES" sz="2800" dirty="0" err="1" smtClean="0">
                <a:solidFill>
                  <a:schemeClr val="bg1"/>
                </a:solidFill>
              </a:rPr>
              <a:t>l’Associació</a:t>
            </a:r>
            <a:r>
              <a:rPr lang="es-ES" sz="2800" dirty="0" smtClean="0">
                <a:solidFill>
                  <a:schemeClr val="bg1"/>
                </a:solidFill>
              </a:rPr>
              <a:t> </a:t>
            </a:r>
            <a:r>
              <a:rPr lang="es-ES" sz="2800" dirty="0" err="1" smtClean="0">
                <a:solidFill>
                  <a:schemeClr val="bg1"/>
                </a:solidFill>
              </a:rPr>
              <a:t>empleats</a:t>
            </a:r>
            <a:r>
              <a:rPr lang="es-ES" sz="2800" dirty="0" smtClean="0">
                <a:solidFill>
                  <a:schemeClr val="bg1"/>
                </a:solidFill>
              </a:rPr>
              <a:t> “la </a:t>
            </a:r>
            <a:r>
              <a:rPr lang="es-ES" sz="2800" dirty="0" err="1" smtClean="0">
                <a:solidFill>
                  <a:schemeClr val="bg1"/>
                </a:solidFill>
              </a:rPr>
              <a:t>Caixa</a:t>
            </a:r>
            <a:r>
              <a:rPr lang="es-ES" sz="2800" dirty="0" smtClean="0">
                <a:solidFill>
                  <a:schemeClr val="bg1"/>
                </a:solidFill>
              </a:rPr>
              <a:t>”</a:t>
            </a:r>
            <a:endParaRPr lang="es-ES" sz="2800" dirty="0">
              <a:solidFill>
                <a:schemeClr val="bg1"/>
              </a:solidFill>
            </a:endParaRPr>
          </a:p>
        </p:txBody>
      </p:sp>
      <p:pic>
        <p:nvPicPr>
          <p:cNvPr id="4" name="3 Imagen" descr="Stand jornada la Caix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9883" y="2564904"/>
            <a:ext cx="2376264" cy="3168352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wheel spokes="8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Elipse"/>
          <p:cNvSpPr/>
          <p:nvPr/>
        </p:nvSpPr>
        <p:spPr>
          <a:xfrm>
            <a:off x="755576" y="548680"/>
            <a:ext cx="7848872" cy="56166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CuadroTexto"/>
          <p:cNvSpPr txBox="1"/>
          <p:nvPr/>
        </p:nvSpPr>
        <p:spPr>
          <a:xfrm>
            <a:off x="1979712" y="2564904"/>
            <a:ext cx="6048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dirty="0" smtClean="0">
                <a:solidFill>
                  <a:schemeClr val="bg1"/>
                </a:solidFill>
              </a:rPr>
              <a:t>INFORME </a:t>
            </a:r>
            <a:r>
              <a:rPr lang="es-ES" sz="4800" dirty="0" smtClean="0">
                <a:solidFill>
                  <a:schemeClr val="bg1"/>
                </a:solidFill>
              </a:rPr>
              <a:t>ECONÓMICO</a:t>
            </a:r>
            <a:endParaRPr lang="es-E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Click="0" advTm="5000">
    <p:wheel spokes="8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Elipse"/>
          <p:cNvSpPr/>
          <p:nvPr/>
        </p:nvSpPr>
        <p:spPr>
          <a:xfrm>
            <a:off x="755576" y="548680"/>
            <a:ext cx="7848872" cy="56166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CuadroTexto"/>
          <p:cNvSpPr txBox="1"/>
          <p:nvPr/>
        </p:nvSpPr>
        <p:spPr>
          <a:xfrm>
            <a:off x="2051720" y="1556792"/>
            <a:ext cx="5112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solidFill>
                  <a:schemeClr val="bg1"/>
                </a:solidFill>
              </a:rPr>
              <a:t>Fuentes de ingresos</a:t>
            </a:r>
            <a:endParaRPr lang="es-ES" sz="2000" dirty="0">
              <a:solidFill>
                <a:schemeClr val="bg1"/>
              </a:solidFill>
            </a:endParaRPr>
          </a:p>
        </p:txBody>
      </p:sp>
      <p:graphicFrame>
        <p:nvGraphicFramePr>
          <p:cNvPr id="5" name="Gràfic 2"/>
          <p:cNvGraphicFramePr/>
          <p:nvPr/>
        </p:nvGraphicFramePr>
        <p:xfrm>
          <a:off x="1907704" y="2204864"/>
          <a:ext cx="5400040" cy="31796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 advClick="0" advTm="5000">
    <p:wheel spokes="8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Elipse"/>
          <p:cNvSpPr/>
          <p:nvPr/>
        </p:nvSpPr>
        <p:spPr>
          <a:xfrm>
            <a:off x="755576" y="548680"/>
            <a:ext cx="7848872" cy="56166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CuadroTexto"/>
          <p:cNvSpPr txBox="1"/>
          <p:nvPr/>
        </p:nvSpPr>
        <p:spPr>
          <a:xfrm>
            <a:off x="2123728" y="1196752"/>
            <a:ext cx="4968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>
                <a:solidFill>
                  <a:schemeClr val="bg1"/>
                </a:solidFill>
              </a:rPr>
              <a:t>Distribución </a:t>
            </a:r>
            <a:r>
              <a:rPr lang="es-ES" sz="3600" dirty="0" smtClean="0">
                <a:solidFill>
                  <a:schemeClr val="bg1"/>
                </a:solidFill>
              </a:rPr>
              <a:t>de </a:t>
            </a:r>
            <a:r>
              <a:rPr lang="es-ES" sz="3600" dirty="0" smtClean="0">
                <a:solidFill>
                  <a:schemeClr val="bg1"/>
                </a:solidFill>
              </a:rPr>
              <a:t>las ayudas</a:t>
            </a:r>
            <a:endParaRPr lang="es-ES" dirty="0">
              <a:solidFill>
                <a:schemeClr val="bg1"/>
              </a:solidFill>
            </a:endParaRPr>
          </a:p>
        </p:txBody>
      </p:sp>
      <p:graphicFrame>
        <p:nvGraphicFramePr>
          <p:cNvPr id="6" name="Gràfic 1"/>
          <p:cNvGraphicFramePr/>
          <p:nvPr/>
        </p:nvGraphicFramePr>
        <p:xfrm>
          <a:off x="1907704" y="2420888"/>
          <a:ext cx="5400040" cy="3066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 advClick="0" advTm="5000">
    <p:wheel spokes="8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195736" y="230833"/>
            <a:ext cx="6192688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ca-ES" i="1" dirty="0" smtClean="0"/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ca-ES" i="1" dirty="0" smtClean="0"/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ca-ES" i="1" dirty="0" smtClean="0"/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a-ES" i="1" dirty="0" smtClean="0"/>
              <a:t>Associació empleats de “la Caixa”</a:t>
            </a:r>
            <a:endParaRPr lang="es-ES" i="1" dirty="0" smtClean="0"/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a-ES" i="1" dirty="0" err="1" smtClean="0"/>
              <a:t>Bufete</a:t>
            </a:r>
            <a:r>
              <a:rPr lang="ca-ES" i="1" dirty="0" smtClean="0"/>
              <a:t> </a:t>
            </a:r>
            <a:r>
              <a:rPr lang="ca-ES" i="1" dirty="0" err="1" smtClean="0"/>
              <a:t>Gomariz</a:t>
            </a:r>
            <a:r>
              <a:rPr lang="ca-ES" i="1" dirty="0" smtClean="0"/>
              <a:t>, </a:t>
            </a:r>
            <a:r>
              <a:rPr lang="ca-ES" i="1" dirty="0" err="1" smtClean="0"/>
              <a:t>Carballeda</a:t>
            </a:r>
            <a:r>
              <a:rPr lang="ca-ES" i="1" dirty="0" smtClean="0"/>
              <a:t> </a:t>
            </a:r>
            <a:r>
              <a:rPr lang="ca-ES" i="1" dirty="0" err="1" smtClean="0"/>
              <a:t>Abogados</a:t>
            </a:r>
            <a:r>
              <a:rPr lang="ca-ES" i="1" dirty="0" smtClean="0"/>
              <a:t> Asociados S.C.P.</a:t>
            </a:r>
            <a:endParaRPr lang="es-ES" i="1" dirty="0" smtClean="0"/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a-ES" i="1" dirty="0" smtClean="0"/>
              <a:t>Caritas Diocesana Barcelona</a:t>
            </a:r>
            <a:endParaRPr lang="es-ES" i="1" dirty="0" smtClean="0"/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a-ES" i="1" dirty="0" smtClean="0"/>
              <a:t>Centre Edith </a:t>
            </a:r>
            <a:r>
              <a:rPr lang="ca-ES" i="1" dirty="0" err="1" smtClean="0"/>
              <a:t>Stein</a:t>
            </a:r>
            <a:endParaRPr lang="es-ES" i="1" dirty="0" smtClean="0"/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a-ES" i="1" dirty="0" smtClean="0"/>
              <a:t>City Time S.L.</a:t>
            </a:r>
            <a:endParaRPr lang="es-ES" i="1" dirty="0" smtClean="0"/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a-ES" i="1" dirty="0" err="1" smtClean="0"/>
              <a:t>Clinicum</a:t>
            </a:r>
            <a:r>
              <a:rPr lang="ca-ES" i="1" dirty="0" smtClean="0"/>
              <a:t> Seguros S.A.</a:t>
            </a:r>
            <a:endParaRPr lang="es-ES" i="1" dirty="0" smtClean="0"/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a-ES" i="1" dirty="0" smtClean="0"/>
              <a:t>Compensa Capital </a:t>
            </a:r>
            <a:r>
              <a:rPr lang="ca-ES" i="1" dirty="0" err="1" smtClean="0"/>
              <a:t>Humano</a:t>
            </a:r>
            <a:r>
              <a:rPr lang="ca-ES" i="1" dirty="0" smtClean="0"/>
              <a:t> S.L.</a:t>
            </a:r>
            <a:endParaRPr lang="es-ES" i="1" dirty="0" smtClean="0"/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a-ES" i="1" dirty="0" smtClean="0"/>
              <a:t>Departament de Justícia - Generalitat de Catalunya</a:t>
            </a:r>
            <a:endParaRPr lang="es-ES" i="1" dirty="0" smtClean="0"/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a-ES" i="1" dirty="0" smtClean="0"/>
              <a:t>Departament de Benestar i Família - Generalitat de Catalunya</a:t>
            </a:r>
            <a:endParaRPr lang="es-ES" i="1" dirty="0" smtClean="0"/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a-ES" i="1" dirty="0" err="1" smtClean="0"/>
              <a:t>Dominium</a:t>
            </a:r>
            <a:r>
              <a:rPr lang="ca-ES" i="1" dirty="0" smtClean="0"/>
              <a:t> Viatges</a:t>
            </a:r>
          </a:p>
          <a:p>
            <a:pPr lvl="0"/>
            <a:r>
              <a:rPr lang="ca-ES" i="1" dirty="0" smtClean="0"/>
              <a:t>Editorial </a:t>
            </a:r>
            <a:r>
              <a:rPr lang="ca-ES" i="1" dirty="0" err="1" smtClean="0"/>
              <a:t>Edimurtra</a:t>
            </a:r>
            <a:endParaRPr lang="es-ES" dirty="0" smtClean="0"/>
          </a:p>
          <a:p>
            <a:pPr lvl="0"/>
            <a:r>
              <a:rPr lang="ca-ES" i="1" dirty="0" smtClean="0"/>
              <a:t>Escola Immaculada Concepció d’Horta</a:t>
            </a:r>
            <a:endParaRPr lang="es-ES" dirty="0" smtClean="0"/>
          </a:p>
          <a:p>
            <a:pPr lvl="0"/>
            <a:r>
              <a:rPr lang="ca-ES" i="1" dirty="0" smtClean="0"/>
              <a:t>Espai von </a:t>
            </a:r>
            <a:r>
              <a:rPr lang="ca-ES" i="1" dirty="0" err="1" smtClean="0"/>
              <a:t>Balthasar</a:t>
            </a:r>
            <a:endParaRPr lang="es-ES" dirty="0" smtClean="0"/>
          </a:p>
          <a:p>
            <a:pPr lvl="0"/>
            <a:r>
              <a:rPr lang="ca-ES" i="1" dirty="0" smtClean="0"/>
              <a:t>Fundació </a:t>
            </a:r>
            <a:r>
              <a:rPr lang="ca-ES" i="1" dirty="0" err="1" smtClean="0"/>
              <a:t>Cottet-Mor</a:t>
            </a:r>
            <a:endParaRPr lang="es-ES" dirty="0" smtClean="0"/>
          </a:p>
          <a:p>
            <a:pPr lvl="0"/>
            <a:r>
              <a:rPr lang="ca-ES" i="1" dirty="0" smtClean="0"/>
              <a:t>Fundació l’Avet</a:t>
            </a:r>
            <a:endParaRPr lang="es-ES" dirty="0" smtClean="0"/>
          </a:p>
          <a:p>
            <a:pPr lvl="0"/>
            <a:r>
              <a:rPr lang="ca-ES" i="1" dirty="0" smtClean="0"/>
              <a:t>Fundació Concòrdia</a:t>
            </a:r>
            <a:endParaRPr lang="es-ES" dirty="0" smtClean="0"/>
          </a:p>
          <a:p>
            <a:pPr lvl="0"/>
            <a:r>
              <a:rPr lang="ca-ES" i="1" dirty="0" smtClean="0"/>
              <a:t>Fundació Mas Molas</a:t>
            </a:r>
            <a:endParaRPr lang="es-ES" dirty="0" smtClean="0"/>
          </a:p>
          <a:p>
            <a:pPr lvl="0"/>
            <a:r>
              <a:rPr lang="ca-ES" i="1" dirty="0" smtClean="0"/>
              <a:t>Fundación Antoni Serra </a:t>
            </a:r>
            <a:r>
              <a:rPr lang="ca-ES" i="1" dirty="0" err="1" smtClean="0"/>
              <a:t>Santamans</a:t>
            </a:r>
            <a:endParaRPr lang="es-ES" dirty="0" smtClean="0"/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ca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267744" y="332656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solidFill>
                  <a:schemeClr val="bg1"/>
                </a:solidFill>
              </a:rPr>
              <a:t>Quién colabora con nosotros</a:t>
            </a:r>
            <a:endParaRPr lang="es-E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Click="0" advTm="5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04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04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04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04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04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04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04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04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04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04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049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2411760" y="458093"/>
            <a:ext cx="3172728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ca-ES" i="1" dirty="0" smtClean="0"/>
              <a:t>Grup </a:t>
            </a:r>
            <a:r>
              <a:rPr lang="ca-ES" i="1" dirty="0" err="1" smtClean="0"/>
              <a:t>Urband</a:t>
            </a:r>
            <a:endParaRPr lang="es-ES" dirty="0" smtClean="0"/>
          </a:p>
          <a:p>
            <a:pPr lvl="0"/>
            <a:r>
              <a:rPr lang="ca-ES" i="1" dirty="0" smtClean="0"/>
              <a:t>Grupo </a:t>
            </a:r>
            <a:r>
              <a:rPr lang="ca-ES" i="1" dirty="0" err="1" smtClean="0"/>
              <a:t>Intercom</a:t>
            </a:r>
            <a:endParaRPr lang="es-ES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a-ES" i="1" dirty="0" smtClean="0"/>
              <a:t>Grupo </a:t>
            </a:r>
            <a:r>
              <a:rPr lang="ca-ES" i="1" dirty="0" err="1" smtClean="0"/>
              <a:t>Ático</a:t>
            </a:r>
            <a:endParaRPr lang="es-ES" i="1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a-ES" i="1" dirty="0" smtClean="0"/>
              <a:t>Institució Josefa Maresch Servet</a:t>
            </a:r>
            <a:endParaRPr lang="es-ES" i="1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a-ES" i="1" dirty="0" smtClean="0"/>
              <a:t>Institut d’Estudis Catalans</a:t>
            </a:r>
            <a:endParaRPr lang="es-ES" i="1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a-ES" i="1" dirty="0" smtClean="0"/>
              <a:t>la Caixa</a:t>
            </a:r>
            <a:endParaRPr lang="es-ES" i="1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a-ES" i="1" dirty="0" err="1" smtClean="0"/>
              <a:t>Momo</a:t>
            </a:r>
            <a:r>
              <a:rPr lang="ca-ES" i="1" dirty="0" smtClean="0"/>
              <a:t> Media</a:t>
            </a:r>
            <a:endParaRPr lang="es-ES" i="1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a-ES" i="1" dirty="0" smtClean="0"/>
              <a:t>MRW – Acció social</a:t>
            </a:r>
            <a:endParaRPr lang="es-ES" i="1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a-ES" i="1" dirty="0" smtClean="0"/>
              <a:t>Musical Difusió</a:t>
            </a:r>
            <a:endParaRPr lang="es-ES" i="1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a-ES" i="1" dirty="0" smtClean="0"/>
              <a:t>RACC. </a:t>
            </a:r>
            <a:r>
              <a:rPr lang="ca-ES" i="1" dirty="0" err="1" smtClean="0"/>
              <a:t>Bonus</a:t>
            </a:r>
            <a:endParaRPr lang="es-ES" i="1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a-ES" i="1" dirty="0" smtClean="0"/>
              <a:t>Sala Cabaret Berlin</a:t>
            </a:r>
            <a:endParaRPr lang="es-ES" i="1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a-ES" i="1" dirty="0" err="1" smtClean="0"/>
              <a:t>Salas</a:t>
            </a:r>
            <a:r>
              <a:rPr lang="ca-ES" i="1" dirty="0" smtClean="0"/>
              <a:t> 92 Associats S.L.</a:t>
            </a:r>
          </a:p>
          <a:p>
            <a:pPr lvl="0"/>
            <a:r>
              <a:rPr lang="ca-ES" i="1" dirty="0" err="1" smtClean="0"/>
              <a:t>Seremp</a:t>
            </a:r>
            <a:endParaRPr lang="es-ES" dirty="0" smtClean="0"/>
          </a:p>
          <a:p>
            <a:pPr lvl="0"/>
            <a:r>
              <a:rPr lang="ca-ES" i="1" dirty="0" err="1" smtClean="0"/>
              <a:t>Subarna</a:t>
            </a:r>
            <a:endParaRPr lang="es-ES" dirty="0" smtClean="0"/>
          </a:p>
          <a:p>
            <a:pPr lvl="0"/>
            <a:r>
              <a:rPr lang="ca-ES" i="1" dirty="0" err="1" smtClean="0"/>
              <a:t>Teaming</a:t>
            </a:r>
            <a:endParaRPr lang="es-ES" dirty="0" smtClean="0"/>
          </a:p>
          <a:p>
            <a:pPr lvl="0"/>
            <a:r>
              <a:rPr lang="ca-ES" i="1" dirty="0" err="1" smtClean="0"/>
              <a:t>Único</a:t>
            </a:r>
            <a:r>
              <a:rPr lang="ca-ES" i="1" dirty="0" smtClean="0"/>
              <a:t> Hotels &amp; Real </a:t>
            </a:r>
            <a:r>
              <a:rPr lang="ca-ES" i="1" dirty="0" err="1" smtClean="0"/>
              <a:t>Estate</a:t>
            </a:r>
            <a:r>
              <a:rPr lang="ca-ES" i="1" dirty="0" smtClean="0"/>
              <a:t> SLU</a:t>
            </a:r>
            <a:endParaRPr lang="es-ES" dirty="0" smtClean="0"/>
          </a:p>
          <a:p>
            <a:pPr lvl="0"/>
            <a:r>
              <a:rPr lang="ca-ES" i="1" dirty="0" err="1" smtClean="0"/>
              <a:t>Winche</a:t>
            </a:r>
            <a:r>
              <a:rPr lang="ca-ES" i="1" dirty="0" smtClean="0"/>
              <a:t> </a:t>
            </a:r>
            <a:r>
              <a:rPr lang="ca-ES" i="1" dirty="0" err="1" smtClean="0"/>
              <a:t>Redes</a:t>
            </a:r>
            <a:r>
              <a:rPr lang="ca-ES" i="1" dirty="0" smtClean="0"/>
              <a:t> Comerciales S.L.</a:t>
            </a:r>
            <a:endParaRPr lang="es-ES" dirty="0" smtClean="0"/>
          </a:p>
          <a:p>
            <a:r>
              <a:rPr lang="ca-ES" i="1" dirty="0" smtClean="0"/>
              <a:t>97 PAM S.L.</a:t>
            </a:r>
            <a:endParaRPr kumimoji="0" lang="ca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5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0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30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30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30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30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30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30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30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30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300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300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300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300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300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300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300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300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4300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Elipse"/>
          <p:cNvSpPr/>
          <p:nvPr/>
        </p:nvSpPr>
        <p:spPr>
          <a:xfrm>
            <a:off x="755576" y="548680"/>
            <a:ext cx="7848872" cy="56166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39552" y="3717032"/>
            <a:ext cx="838842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a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Si </a:t>
            </a:r>
            <a:r>
              <a:rPr kumimoji="0" lang="ca-E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deseas</a:t>
            </a:r>
            <a:r>
              <a:rPr kumimoji="0" lang="ca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a-E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ayudarnos</a:t>
            </a:r>
            <a:r>
              <a:rPr kumimoji="0" lang="ca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ca-E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puedes</a:t>
            </a:r>
            <a:r>
              <a:rPr kumimoji="0" lang="ca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a-E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hacer</a:t>
            </a:r>
            <a:r>
              <a:rPr kumimoji="0" lang="ca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tu </a:t>
            </a:r>
            <a:r>
              <a:rPr kumimoji="0" lang="ca-E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donativo</a:t>
            </a:r>
            <a:r>
              <a:rPr kumimoji="0" lang="ca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a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a:</a:t>
            </a:r>
            <a:endParaRPr kumimoji="0" lang="es-E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a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“la Caixa”: ES38 2100 3317 1922 0012 0293</a:t>
            </a:r>
            <a:endParaRPr kumimoji="0" lang="es-E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a-E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rbel" pitchFamily="34" charset="0"/>
                <a:ea typeface="Calibri" pitchFamily="34" charset="0"/>
                <a:cs typeface="Times New Roman" pitchFamily="18" charset="0"/>
              </a:rPr>
              <a:t>¡GR</a:t>
            </a:r>
            <a:r>
              <a:rPr lang="ca-ES" sz="2400" b="1" dirty="0" smtClean="0">
                <a:solidFill>
                  <a:schemeClr val="bg1"/>
                </a:solidFill>
                <a:latin typeface="Calibri"/>
                <a:ea typeface="Calibri" pitchFamily="34" charset="0"/>
                <a:cs typeface="Times New Roman" pitchFamily="18" charset="0"/>
              </a:rPr>
              <a:t>A</a:t>
            </a:r>
            <a:r>
              <a:rPr kumimoji="0" lang="ca-E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rbel" pitchFamily="34" charset="0"/>
                <a:ea typeface="Calibri" pitchFamily="34" charset="0"/>
                <a:cs typeface="Times New Roman" pitchFamily="18" charset="0"/>
              </a:rPr>
              <a:t>CIAS</a:t>
            </a:r>
            <a:r>
              <a:rPr kumimoji="0" lang="ca-E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rbel" pitchFamily="34" charset="0"/>
                <a:ea typeface="Calibri" pitchFamily="34" charset="0"/>
                <a:cs typeface="Times New Roman" pitchFamily="18" charset="0"/>
              </a:rPr>
              <a:t>!</a:t>
            </a:r>
            <a:endParaRPr kumimoji="0" lang="ca-E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4 Imagen" descr="banner_castell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2132856"/>
            <a:ext cx="6731000" cy="1143000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/>
        </p:nvGraphicFramePr>
        <p:xfrm>
          <a:off x="1187624" y="692696"/>
          <a:ext cx="7128792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Flecha abajo"/>
          <p:cNvSpPr/>
          <p:nvPr/>
        </p:nvSpPr>
        <p:spPr>
          <a:xfrm>
            <a:off x="4716016" y="3068960"/>
            <a:ext cx="72008" cy="504056"/>
          </a:xfrm>
          <a:prstGeom prst="downArrow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spd="slow" advClick="0" advTm="5000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Elipse"/>
          <p:cNvSpPr/>
          <p:nvPr/>
        </p:nvSpPr>
        <p:spPr>
          <a:xfrm>
            <a:off x="755576" y="548680"/>
            <a:ext cx="7848872" cy="56166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CuadroTexto"/>
          <p:cNvSpPr txBox="1"/>
          <p:nvPr/>
        </p:nvSpPr>
        <p:spPr>
          <a:xfrm>
            <a:off x="2339752" y="1124744"/>
            <a:ext cx="5040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solidFill>
                  <a:schemeClr val="bg1"/>
                </a:solidFill>
              </a:rPr>
              <a:t>Soporte en domicilio a personas ancianas sin </a:t>
            </a:r>
            <a:r>
              <a:rPr lang="es-ES" sz="2400" dirty="0" smtClean="0">
                <a:solidFill>
                  <a:schemeClr val="bg1"/>
                </a:solidFill>
              </a:rPr>
              <a:t>recursos </a:t>
            </a:r>
          </a:p>
          <a:p>
            <a:pPr algn="ctr"/>
            <a:r>
              <a:rPr lang="es-ES" sz="2400" dirty="0" smtClean="0">
                <a:solidFill>
                  <a:schemeClr val="bg1"/>
                </a:solidFill>
              </a:rPr>
              <a:t>(</a:t>
            </a:r>
            <a:r>
              <a:rPr lang="es-ES" sz="2400" dirty="0" err="1" smtClean="0">
                <a:solidFill>
                  <a:schemeClr val="bg1"/>
                </a:solidFill>
              </a:rPr>
              <a:t>Ciutat</a:t>
            </a:r>
            <a:r>
              <a:rPr lang="es-ES" sz="2400" dirty="0" smtClean="0">
                <a:solidFill>
                  <a:schemeClr val="bg1"/>
                </a:solidFill>
              </a:rPr>
              <a:t> Vella, </a:t>
            </a:r>
            <a:r>
              <a:rPr lang="es-ES" sz="2400" dirty="0">
                <a:solidFill>
                  <a:schemeClr val="bg1"/>
                </a:solidFill>
              </a:rPr>
              <a:t>B</a:t>
            </a:r>
            <a:r>
              <a:rPr lang="es-ES" sz="2400" dirty="0" smtClean="0">
                <a:solidFill>
                  <a:schemeClr val="bg1"/>
                </a:solidFill>
              </a:rPr>
              <a:t>arcelona)</a:t>
            </a:r>
            <a:endParaRPr lang="es-ES" sz="2400" dirty="0">
              <a:solidFill>
                <a:schemeClr val="bg1"/>
              </a:solidFill>
            </a:endParaRPr>
          </a:p>
        </p:txBody>
      </p:sp>
      <p:pic>
        <p:nvPicPr>
          <p:cNvPr id="4" name="3 Imagen" descr="FundacioRou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2924944"/>
            <a:ext cx="5830788" cy="2100799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Elipse"/>
          <p:cNvSpPr/>
          <p:nvPr/>
        </p:nvSpPr>
        <p:spPr>
          <a:xfrm>
            <a:off x="755576" y="548680"/>
            <a:ext cx="7848872" cy="56166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Rectángulo"/>
          <p:cNvSpPr/>
          <p:nvPr/>
        </p:nvSpPr>
        <p:spPr>
          <a:xfrm>
            <a:off x="2051720" y="1412776"/>
            <a:ext cx="53285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dirty="0" err="1" smtClean="0">
                <a:solidFill>
                  <a:schemeClr val="bg1"/>
                </a:solidFill>
              </a:rPr>
              <a:t>Teaming</a:t>
            </a:r>
            <a:r>
              <a:rPr lang="es-ES" sz="2400" dirty="0" smtClean="0">
                <a:solidFill>
                  <a:schemeClr val="bg1"/>
                </a:solidFill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</a:rPr>
              <a:t>for</a:t>
            </a:r>
            <a:r>
              <a:rPr lang="es-ES" sz="2400" dirty="0" smtClean="0">
                <a:solidFill>
                  <a:schemeClr val="bg1"/>
                </a:solidFill>
              </a:rPr>
              <a:t> </a:t>
            </a:r>
            <a:r>
              <a:rPr lang="es-ES" sz="2400" dirty="0" smtClean="0">
                <a:solidFill>
                  <a:schemeClr val="bg1"/>
                </a:solidFill>
              </a:rPr>
              <a:t>Mónica </a:t>
            </a:r>
            <a:r>
              <a:rPr lang="es-ES" sz="2400" dirty="0" smtClean="0">
                <a:solidFill>
                  <a:schemeClr val="bg1"/>
                </a:solidFill>
              </a:rPr>
              <a:t>van </a:t>
            </a:r>
            <a:r>
              <a:rPr lang="es-ES" sz="2400" dirty="0" err="1" smtClean="0">
                <a:solidFill>
                  <a:schemeClr val="bg1"/>
                </a:solidFill>
              </a:rPr>
              <a:t>Eyle</a:t>
            </a:r>
            <a:r>
              <a:rPr lang="es-ES" sz="2400" dirty="0" smtClean="0">
                <a:solidFill>
                  <a:schemeClr val="bg1"/>
                </a:solidFill>
              </a:rPr>
              <a:t> (Barcelona)</a:t>
            </a:r>
            <a:endParaRPr lang="es-ES" sz="2400" dirty="0">
              <a:solidFill>
                <a:schemeClr val="bg1"/>
              </a:solidFill>
            </a:endParaRPr>
          </a:p>
        </p:txBody>
      </p:sp>
      <p:pic>
        <p:nvPicPr>
          <p:cNvPr id="4" name="3 Imagen" descr="Monica van Ey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2492896"/>
            <a:ext cx="3720329" cy="2485430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Elipse"/>
          <p:cNvSpPr/>
          <p:nvPr/>
        </p:nvSpPr>
        <p:spPr>
          <a:xfrm>
            <a:off x="755576" y="548680"/>
            <a:ext cx="7848872" cy="56166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Rectángulo"/>
          <p:cNvSpPr/>
          <p:nvPr/>
        </p:nvSpPr>
        <p:spPr>
          <a:xfrm>
            <a:off x="1835696" y="1340768"/>
            <a:ext cx="56166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ES" sz="2400" dirty="0" smtClean="0">
              <a:solidFill>
                <a:schemeClr val="bg1"/>
              </a:solidFill>
            </a:endParaRPr>
          </a:p>
          <a:p>
            <a:pPr algn="ctr"/>
            <a:r>
              <a:rPr lang="es-ES" sz="2400" dirty="0" smtClean="0">
                <a:solidFill>
                  <a:schemeClr val="bg1"/>
                </a:solidFill>
              </a:rPr>
              <a:t>Proyecto </a:t>
            </a:r>
            <a:r>
              <a:rPr lang="es-ES" sz="2400" dirty="0" err="1" smtClean="0">
                <a:solidFill>
                  <a:schemeClr val="bg1"/>
                </a:solidFill>
              </a:rPr>
              <a:t>Impuls</a:t>
            </a:r>
            <a:r>
              <a:rPr lang="es-ES" sz="2400" dirty="0" smtClean="0">
                <a:solidFill>
                  <a:schemeClr val="bg1"/>
                </a:solidFill>
              </a:rPr>
              <a:t>: ha </a:t>
            </a:r>
            <a:r>
              <a:rPr lang="es-ES" sz="2400" dirty="0" smtClean="0">
                <a:solidFill>
                  <a:schemeClr val="bg1"/>
                </a:solidFill>
              </a:rPr>
              <a:t>beneficiado </a:t>
            </a:r>
            <a:r>
              <a:rPr lang="es-ES" sz="2400" dirty="0" smtClean="0">
                <a:solidFill>
                  <a:schemeClr val="bg1"/>
                </a:solidFill>
              </a:rPr>
              <a:t>un total de 7 </a:t>
            </a:r>
            <a:r>
              <a:rPr lang="es-ES" sz="2400" dirty="0" smtClean="0">
                <a:solidFill>
                  <a:schemeClr val="bg1"/>
                </a:solidFill>
              </a:rPr>
              <a:t>personas </a:t>
            </a:r>
            <a:r>
              <a:rPr lang="es-ES" sz="2400" dirty="0" smtClean="0">
                <a:solidFill>
                  <a:schemeClr val="bg1"/>
                </a:solidFill>
              </a:rPr>
              <a:t>(diversos </a:t>
            </a:r>
            <a:r>
              <a:rPr lang="es-ES" sz="2400" dirty="0" smtClean="0">
                <a:solidFill>
                  <a:schemeClr val="bg1"/>
                </a:solidFill>
              </a:rPr>
              <a:t>países)</a:t>
            </a:r>
            <a:endParaRPr lang="es-ES" sz="2400" dirty="0">
              <a:solidFill>
                <a:schemeClr val="bg1"/>
              </a:solidFill>
            </a:endParaRPr>
          </a:p>
        </p:txBody>
      </p:sp>
      <p:pic>
        <p:nvPicPr>
          <p:cNvPr id="6" name="5 Imagen" descr="banner_castell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3140968"/>
            <a:ext cx="6731000" cy="1143000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Elipse"/>
          <p:cNvSpPr/>
          <p:nvPr/>
        </p:nvSpPr>
        <p:spPr>
          <a:xfrm>
            <a:off x="755576" y="548680"/>
            <a:ext cx="7848872" cy="56166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CuadroTexto"/>
          <p:cNvSpPr txBox="1"/>
          <p:nvPr/>
        </p:nvSpPr>
        <p:spPr>
          <a:xfrm>
            <a:off x="2339752" y="1268760"/>
            <a:ext cx="4896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solidFill>
                  <a:schemeClr val="bg1"/>
                </a:solidFill>
              </a:rPr>
              <a:t>Soporte  terapéutico </a:t>
            </a:r>
            <a:r>
              <a:rPr lang="es-ES" sz="2400" dirty="0" smtClean="0">
                <a:solidFill>
                  <a:schemeClr val="bg1"/>
                </a:solidFill>
              </a:rPr>
              <a:t>a Lidia Mª de los Santos (Rep. Dominicana)</a:t>
            </a:r>
          </a:p>
        </p:txBody>
      </p:sp>
      <p:pic>
        <p:nvPicPr>
          <p:cNvPr id="1026" name="Picture 2" descr="20140321_0936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276872"/>
            <a:ext cx="1614488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1027" name="Picture 3" descr="20150109_10075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780928"/>
            <a:ext cx="1631950" cy="2176463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Elipse"/>
          <p:cNvSpPr/>
          <p:nvPr/>
        </p:nvSpPr>
        <p:spPr>
          <a:xfrm>
            <a:off x="755576" y="548680"/>
            <a:ext cx="7848872" cy="56166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CuadroTexto"/>
          <p:cNvSpPr txBox="1"/>
          <p:nvPr/>
        </p:nvSpPr>
        <p:spPr>
          <a:xfrm>
            <a:off x="1691680" y="1484784"/>
            <a:ext cx="5832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solidFill>
                  <a:schemeClr val="bg1"/>
                </a:solidFill>
              </a:rPr>
              <a:t>Refuerzo </a:t>
            </a:r>
            <a:r>
              <a:rPr lang="es-ES" sz="2400" dirty="0" smtClean="0">
                <a:solidFill>
                  <a:schemeClr val="bg1"/>
                </a:solidFill>
              </a:rPr>
              <a:t>escolar </a:t>
            </a:r>
            <a:r>
              <a:rPr lang="es-ES" sz="2400" dirty="0" smtClean="0">
                <a:solidFill>
                  <a:schemeClr val="bg1"/>
                </a:solidFill>
              </a:rPr>
              <a:t>y </a:t>
            </a:r>
            <a:r>
              <a:rPr lang="es-ES" sz="2400" dirty="0" smtClean="0">
                <a:solidFill>
                  <a:schemeClr val="bg1"/>
                </a:solidFill>
              </a:rPr>
              <a:t>nutricional </a:t>
            </a:r>
            <a:r>
              <a:rPr lang="es-ES" sz="2400" dirty="0" smtClean="0">
                <a:solidFill>
                  <a:schemeClr val="bg1"/>
                </a:solidFill>
              </a:rPr>
              <a:t>a los alumnos </a:t>
            </a:r>
            <a:r>
              <a:rPr lang="es-ES" sz="2400" dirty="0" smtClean="0">
                <a:solidFill>
                  <a:schemeClr val="bg1"/>
                </a:solidFill>
              </a:rPr>
              <a:t>de Patio Bonito (</a:t>
            </a:r>
            <a:r>
              <a:rPr lang="es-ES" sz="2400" dirty="0" smtClean="0">
                <a:solidFill>
                  <a:schemeClr val="bg1"/>
                </a:solidFill>
              </a:rPr>
              <a:t>Bogotá-Colombia</a:t>
            </a:r>
            <a:r>
              <a:rPr lang="es-ES" sz="2400" dirty="0" smtClean="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636912"/>
            <a:ext cx="5051563" cy="2515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5000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Elipse"/>
          <p:cNvSpPr/>
          <p:nvPr/>
        </p:nvSpPr>
        <p:spPr>
          <a:xfrm>
            <a:off x="755576" y="548680"/>
            <a:ext cx="7848872" cy="56166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636912"/>
            <a:ext cx="3504959" cy="2323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CuadroTexto"/>
          <p:cNvSpPr txBox="1"/>
          <p:nvPr/>
        </p:nvSpPr>
        <p:spPr>
          <a:xfrm>
            <a:off x="2339752" y="1052736"/>
            <a:ext cx="47525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solidFill>
                  <a:schemeClr val="bg1"/>
                </a:solidFill>
              </a:rPr>
              <a:t>Ayuda </a:t>
            </a:r>
            <a:r>
              <a:rPr lang="es-ES" sz="2800" dirty="0" smtClean="0">
                <a:solidFill>
                  <a:schemeClr val="bg1"/>
                </a:solidFill>
              </a:rPr>
              <a:t>a </a:t>
            </a:r>
            <a:r>
              <a:rPr lang="es-ES" sz="2800" dirty="0" smtClean="0">
                <a:solidFill>
                  <a:schemeClr val="bg1"/>
                </a:solidFill>
              </a:rPr>
              <a:t>niños quemados acogidos </a:t>
            </a:r>
            <a:r>
              <a:rPr lang="es-ES" sz="2800" dirty="0" smtClean="0">
                <a:solidFill>
                  <a:schemeClr val="bg1"/>
                </a:solidFill>
              </a:rPr>
              <a:t>en</a:t>
            </a:r>
            <a:r>
              <a:rPr lang="es-ES" sz="2800" dirty="0" smtClean="0">
                <a:solidFill>
                  <a:schemeClr val="bg1"/>
                </a:solidFill>
              </a:rPr>
              <a:t> </a:t>
            </a:r>
            <a:r>
              <a:rPr lang="es-ES" sz="2800" dirty="0" err="1" smtClean="0">
                <a:solidFill>
                  <a:schemeClr val="bg1"/>
                </a:solidFill>
              </a:rPr>
              <a:t>Casabierta</a:t>
            </a:r>
            <a:r>
              <a:rPr lang="es-ES" sz="2800" dirty="0" smtClean="0">
                <a:solidFill>
                  <a:schemeClr val="bg1"/>
                </a:solidFill>
              </a:rPr>
              <a:t> (Santiago – </a:t>
            </a:r>
            <a:r>
              <a:rPr lang="es-ES" sz="2800" dirty="0" smtClean="0">
                <a:solidFill>
                  <a:schemeClr val="bg1"/>
                </a:solidFill>
              </a:rPr>
              <a:t>Chile</a:t>
            </a:r>
            <a:r>
              <a:rPr lang="es-ES" sz="2800" dirty="0" smtClean="0">
                <a:solidFill>
                  <a:schemeClr val="bg1"/>
                </a:solidFill>
              </a:rPr>
              <a:t>)</a:t>
            </a:r>
          </a:p>
        </p:txBody>
      </p:sp>
    </p:spTree>
  </p:cSld>
  <p:clrMapOvr>
    <a:masterClrMapping/>
  </p:clrMapOvr>
  <p:transition spd="slow" advClick="0" advTm="5000"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583</TotalTime>
  <Words>365</Words>
  <Application>Microsoft Office PowerPoint</Application>
  <PresentationFormat>Presentación en pantalla (4:3)</PresentationFormat>
  <Paragraphs>77</Paragraphs>
  <Slides>28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29" baseType="lpstr">
      <vt:lpstr>Tema de Office</vt:lpstr>
      <vt:lpstr>MEMORIA DE ACTIVIDADES 2014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MEMÒRIA D’ACTIVITATS 2014</dc:title>
  <dc:creator>Ester</dc:creator>
  <cp:lastModifiedBy>Ester</cp:lastModifiedBy>
  <cp:revision>52</cp:revision>
  <dcterms:created xsi:type="dcterms:W3CDTF">2015-06-18T10:34:42Z</dcterms:created>
  <dcterms:modified xsi:type="dcterms:W3CDTF">2015-09-29T10:22:02Z</dcterms:modified>
</cp:coreProperties>
</file>