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6" r:id="rId28"/>
    <p:sldId id="285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61494-EB69-439C-BBC1-EEF4CC1FA7C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65E38B-6546-4FDD-BCD9-54989E7596D5}">
      <dgm:prSet phldrT="[Texto]" custT="1"/>
      <dgm:spPr/>
      <dgm:t>
        <a:bodyPr/>
        <a:lstStyle/>
        <a:p>
          <a:pPr algn="ctr"/>
          <a:r>
            <a:rPr lang="es-ES" sz="2800" b="1" baseline="0" dirty="0" smtClean="0"/>
            <a:t>10 PROJECTES AJUDATS</a:t>
          </a:r>
        </a:p>
        <a:p>
          <a:pPr algn="ctr"/>
          <a:endParaRPr lang="es-ES" sz="3000" baseline="0" dirty="0" smtClean="0"/>
        </a:p>
        <a:p>
          <a:pPr algn="ctr"/>
          <a:r>
            <a:rPr lang="es-ES" sz="3000" baseline="0" dirty="0" smtClean="0"/>
            <a:t>22.000 </a:t>
          </a:r>
          <a:r>
            <a:rPr lang="es-ES" sz="3000" baseline="0" dirty="0" err="1" smtClean="0"/>
            <a:t>beneficiaris</a:t>
          </a:r>
          <a:endParaRPr lang="es-ES" sz="3000" baseline="0" dirty="0"/>
        </a:p>
      </dgm:t>
    </dgm:pt>
    <dgm:pt modelId="{A4A7C9E2-FD3D-43E2-BDDD-548FAC731A05}" type="parTrans" cxnId="{8BF0C43F-99FC-4836-BBA7-F9A1D804606C}">
      <dgm:prSet/>
      <dgm:spPr/>
      <dgm:t>
        <a:bodyPr/>
        <a:lstStyle/>
        <a:p>
          <a:endParaRPr lang="es-ES"/>
        </a:p>
      </dgm:t>
    </dgm:pt>
    <dgm:pt modelId="{2580E355-ED81-4A6A-B524-A74A44D38F7D}" type="sibTrans" cxnId="{8BF0C43F-99FC-4836-BBA7-F9A1D804606C}">
      <dgm:prSet/>
      <dgm:spPr/>
      <dgm:t>
        <a:bodyPr/>
        <a:lstStyle/>
        <a:p>
          <a:endParaRPr lang="es-ES"/>
        </a:p>
      </dgm:t>
    </dgm:pt>
    <dgm:pt modelId="{A80C2E4F-C411-4289-A549-59800AB9AACE}">
      <dgm:prSet phldrT="[Texto]"/>
      <dgm:spPr/>
      <dgm:t>
        <a:bodyPr/>
        <a:lstStyle/>
        <a:p>
          <a:endParaRPr lang="es-ES"/>
        </a:p>
      </dgm:t>
    </dgm:pt>
    <dgm:pt modelId="{6D0FD2A6-660C-4FF5-B9A2-0AC933805C0C}" type="parTrans" cxnId="{C45B8B31-ABB3-4C26-B731-EBA490CE10A5}">
      <dgm:prSet/>
      <dgm:spPr/>
      <dgm:t>
        <a:bodyPr/>
        <a:lstStyle/>
        <a:p>
          <a:endParaRPr lang="es-ES"/>
        </a:p>
      </dgm:t>
    </dgm:pt>
    <dgm:pt modelId="{4FEB7B3D-B468-453C-9FCF-3C5015392C61}" type="sibTrans" cxnId="{C45B8B31-ABB3-4C26-B731-EBA490CE10A5}">
      <dgm:prSet/>
      <dgm:spPr/>
      <dgm:t>
        <a:bodyPr/>
        <a:lstStyle/>
        <a:p>
          <a:endParaRPr lang="es-ES"/>
        </a:p>
      </dgm:t>
    </dgm:pt>
    <dgm:pt modelId="{FAD8E7AB-2AED-446C-B299-28AB6DAC89A0}">
      <dgm:prSet phldrT="[Texto]" phldr="1"/>
      <dgm:spPr/>
      <dgm:t>
        <a:bodyPr/>
        <a:lstStyle/>
        <a:p>
          <a:endParaRPr lang="es-ES" dirty="0"/>
        </a:p>
      </dgm:t>
    </dgm:pt>
    <dgm:pt modelId="{39258D92-3647-413D-A311-DDF5762690E4}" type="parTrans" cxnId="{D6B52E27-7803-4D7A-BBAC-E69FC185A1C7}">
      <dgm:prSet/>
      <dgm:spPr/>
      <dgm:t>
        <a:bodyPr/>
        <a:lstStyle/>
        <a:p>
          <a:endParaRPr lang="es-ES"/>
        </a:p>
      </dgm:t>
    </dgm:pt>
    <dgm:pt modelId="{B9B0CE63-034B-4489-BECD-73734C6C2CAC}" type="sibTrans" cxnId="{D6B52E27-7803-4D7A-BBAC-E69FC185A1C7}">
      <dgm:prSet/>
      <dgm:spPr/>
      <dgm:t>
        <a:bodyPr/>
        <a:lstStyle/>
        <a:p>
          <a:endParaRPr lang="es-ES"/>
        </a:p>
      </dgm:t>
    </dgm:pt>
    <dgm:pt modelId="{A614571D-A195-4897-AC6E-220B18CC7F19}">
      <dgm:prSet phldrT="[Texto]" phldr="1"/>
      <dgm:spPr/>
      <dgm:t>
        <a:bodyPr/>
        <a:lstStyle/>
        <a:p>
          <a:endParaRPr lang="es-ES"/>
        </a:p>
      </dgm:t>
    </dgm:pt>
    <dgm:pt modelId="{74F89B9F-FCB9-4791-85E8-5E717F1D80F0}" type="parTrans" cxnId="{D3664E33-7DB0-467A-9C43-1FB1CC130F7A}">
      <dgm:prSet/>
      <dgm:spPr/>
      <dgm:t>
        <a:bodyPr/>
        <a:lstStyle/>
        <a:p>
          <a:endParaRPr lang="es-ES"/>
        </a:p>
      </dgm:t>
    </dgm:pt>
    <dgm:pt modelId="{661B6CE9-8890-4E46-AAAE-61B16189D049}" type="sibTrans" cxnId="{D3664E33-7DB0-467A-9C43-1FB1CC130F7A}">
      <dgm:prSet/>
      <dgm:spPr/>
      <dgm:t>
        <a:bodyPr/>
        <a:lstStyle/>
        <a:p>
          <a:endParaRPr lang="es-ES"/>
        </a:p>
      </dgm:t>
    </dgm:pt>
    <dgm:pt modelId="{6F50C4C6-A62E-47DD-ADC0-8F302521C313}">
      <dgm:prSet phldrT="[Texto]" phldr="1"/>
      <dgm:spPr/>
      <dgm:t>
        <a:bodyPr/>
        <a:lstStyle/>
        <a:p>
          <a:endParaRPr lang="es-ES"/>
        </a:p>
      </dgm:t>
    </dgm:pt>
    <dgm:pt modelId="{8AC00312-7963-4468-BE56-0EFF984B2373}" type="parTrans" cxnId="{6AE9671D-C45E-4D38-9AD5-0B873D6237CC}">
      <dgm:prSet/>
      <dgm:spPr/>
      <dgm:t>
        <a:bodyPr/>
        <a:lstStyle/>
        <a:p>
          <a:endParaRPr lang="es-ES"/>
        </a:p>
      </dgm:t>
    </dgm:pt>
    <dgm:pt modelId="{0ECF45AA-14FE-4C98-A084-8E8E01C77107}" type="sibTrans" cxnId="{6AE9671D-C45E-4D38-9AD5-0B873D6237CC}">
      <dgm:prSet/>
      <dgm:spPr/>
      <dgm:t>
        <a:bodyPr/>
        <a:lstStyle/>
        <a:p>
          <a:endParaRPr lang="es-ES"/>
        </a:p>
      </dgm:t>
    </dgm:pt>
    <dgm:pt modelId="{DAA106F1-9A2B-496C-B707-71F63A169D25}">
      <dgm:prSet phldrT="[Texto]"/>
      <dgm:spPr/>
      <dgm:t>
        <a:bodyPr/>
        <a:lstStyle/>
        <a:p>
          <a:endParaRPr lang="es-ES"/>
        </a:p>
      </dgm:t>
    </dgm:pt>
    <dgm:pt modelId="{38166995-EC48-4D4B-8B9C-DF75B820E238}" type="parTrans" cxnId="{1A30526A-D6E2-42D5-8CAA-86C3891F2EF4}">
      <dgm:prSet/>
      <dgm:spPr/>
      <dgm:t>
        <a:bodyPr/>
        <a:lstStyle/>
        <a:p>
          <a:endParaRPr lang="es-ES"/>
        </a:p>
      </dgm:t>
    </dgm:pt>
    <dgm:pt modelId="{682736CC-70FE-4651-870B-46D94C6E065D}" type="sibTrans" cxnId="{1A30526A-D6E2-42D5-8CAA-86C3891F2EF4}">
      <dgm:prSet/>
      <dgm:spPr/>
      <dgm:t>
        <a:bodyPr/>
        <a:lstStyle/>
        <a:p>
          <a:endParaRPr lang="es-ES"/>
        </a:p>
      </dgm:t>
    </dgm:pt>
    <dgm:pt modelId="{EB5A3641-3193-497B-BC9D-5CB08A873914}" type="pres">
      <dgm:prSet presAssocID="{EAB61494-EB69-439C-BBC1-EEF4CC1FA7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090D30-B556-45CC-9CDB-860EDE992ABC}" type="pres">
      <dgm:prSet presAssocID="{3165E38B-6546-4FDD-BCD9-54989E7596D5}" presName="centerShape" presStyleLbl="node0" presStyleIdx="0" presStyleCnt="1" custLinFactNeighborX="-12" custLinFactNeighborY="696"/>
      <dgm:spPr/>
      <dgm:t>
        <a:bodyPr/>
        <a:lstStyle/>
        <a:p>
          <a:endParaRPr lang="es-ES"/>
        </a:p>
      </dgm:t>
    </dgm:pt>
  </dgm:ptLst>
  <dgm:cxnLst>
    <dgm:cxn modelId="{FFD65CFB-C993-4E54-B556-CCB597300C85}" type="presOf" srcId="{EAB61494-EB69-439C-BBC1-EEF4CC1FA7CA}" destId="{EB5A3641-3193-497B-BC9D-5CB08A873914}" srcOrd="0" destOrd="0" presId="urn:microsoft.com/office/officeart/2005/8/layout/radial5"/>
    <dgm:cxn modelId="{D3664E33-7DB0-467A-9C43-1FB1CC130F7A}" srcId="{DAA106F1-9A2B-496C-B707-71F63A169D25}" destId="{A614571D-A195-4897-AC6E-220B18CC7F19}" srcOrd="2" destOrd="0" parTransId="{74F89B9F-FCB9-4791-85E8-5E717F1D80F0}" sibTransId="{661B6CE9-8890-4E46-AAAE-61B16189D049}"/>
    <dgm:cxn modelId="{6AE9671D-C45E-4D38-9AD5-0B873D6237CC}" srcId="{DAA106F1-9A2B-496C-B707-71F63A169D25}" destId="{6F50C4C6-A62E-47DD-ADC0-8F302521C313}" srcOrd="3" destOrd="0" parTransId="{8AC00312-7963-4468-BE56-0EFF984B2373}" sibTransId="{0ECF45AA-14FE-4C98-A084-8E8E01C77107}"/>
    <dgm:cxn modelId="{8BF0C43F-99FC-4836-BBA7-F9A1D804606C}" srcId="{EAB61494-EB69-439C-BBC1-EEF4CC1FA7CA}" destId="{3165E38B-6546-4FDD-BCD9-54989E7596D5}" srcOrd="0" destOrd="0" parTransId="{A4A7C9E2-FD3D-43E2-BDDD-548FAC731A05}" sibTransId="{2580E355-ED81-4A6A-B524-A74A44D38F7D}"/>
    <dgm:cxn modelId="{1A30526A-D6E2-42D5-8CAA-86C3891F2EF4}" srcId="{EAB61494-EB69-439C-BBC1-EEF4CC1FA7CA}" destId="{DAA106F1-9A2B-496C-B707-71F63A169D25}" srcOrd="1" destOrd="0" parTransId="{38166995-EC48-4D4B-8B9C-DF75B820E238}" sibTransId="{682736CC-70FE-4651-870B-46D94C6E065D}"/>
    <dgm:cxn modelId="{4753F908-4165-4838-B3F0-18274D1A2B0B}" type="presOf" srcId="{3165E38B-6546-4FDD-BCD9-54989E7596D5}" destId="{F7090D30-B556-45CC-9CDB-860EDE992ABC}" srcOrd="0" destOrd="0" presId="urn:microsoft.com/office/officeart/2005/8/layout/radial5"/>
    <dgm:cxn modelId="{D6B52E27-7803-4D7A-BBAC-E69FC185A1C7}" srcId="{DAA106F1-9A2B-496C-B707-71F63A169D25}" destId="{FAD8E7AB-2AED-446C-B299-28AB6DAC89A0}" srcOrd="1" destOrd="0" parTransId="{39258D92-3647-413D-A311-DDF5762690E4}" sibTransId="{B9B0CE63-034B-4489-BECD-73734C6C2CAC}"/>
    <dgm:cxn modelId="{C45B8B31-ABB3-4C26-B731-EBA490CE10A5}" srcId="{DAA106F1-9A2B-496C-B707-71F63A169D25}" destId="{A80C2E4F-C411-4289-A549-59800AB9AACE}" srcOrd="0" destOrd="0" parTransId="{6D0FD2A6-660C-4FF5-B9A2-0AC933805C0C}" sibTransId="{4FEB7B3D-B468-453C-9FCF-3C5015392C61}"/>
    <dgm:cxn modelId="{679905E3-DBA2-4C55-8D7B-0BB91CB57CDC}" type="presParOf" srcId="{EB5A3641-3193-497B-BC9D-5CB08A873914}" destId="{F7090D30-B556-45CC-9CDB-860EDE992AB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90D30-B556-45CC-9CDB-860EDE992ABC}">
      <dsp:nvSpPr>
        <dsp:cNvPr id="0" name=""/>
        <dsp:cNvSpPr/>
      </dsp:nvSpPr>
      <dsp:spPr>
        <a:xfrm>
          <a:off x="933397" y="492"/>
          <a:ext cx="5256091" cy="525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baseline="0" dirty="0" smtClean="0"/>
            <a:t>10 PROJECTES AJUDATS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 baseline="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0" dirty="0" smtClean="0"/>
            <a:t>22.000 </a:t>
          </a:r>
          <a:r>
            <a:rPr lang="es-ES" sz="3000" kern="1200" baseline="0" dirty="0" err="1" smtClean="0"/>
            <a:t>beneficiaris</a:t>
          </a:r>
          <a:endParaRPr lang="es-ES" sz="3000" kern="1200" baseline="0" dirty="0"/>
        </a:p>
      </dsp:txBody>
      <dsp:txXfrm>
        <a:off x="933397" y="492"/>
        <a:ext cx="5256091" cy="5256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790D-F023-449B-9B1E-70149098A12A}" type="datetimeFigureOut">
              <a:rPr lang="es-ES" smtClean="0"/>
              <a:pPr/>
              <a:t>29/09/2015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C6B0-DD29-471F-8D15-F5585CAA26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MEMÒRIA D’ACTIVITATS 2014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3 Imagen" descr="logoh2hG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501008"/>
            <a:ext cx="3227832" cy="213969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907704" y="126876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</a:rPr>
              <a:t>Foment</a:t>
            </a:r>
            <a:r>
              <a:rPr lang="es-ES" sz="2800" dirty="0" smtClean="0">
                <a:solidFill>
                  <a:schemeClr val="bg1"/>
                </a:solidFill>
              </a:rPr>
              <a:t> de la </a:t>
            </a:r>
            <a:r>
              <a:rPr lang="es-ES" sz="2800" dirty="0" err="1" smtClean="0">
                <a:solidFill>
                  <a:schemeClr val="bg1"/>
                </a:solidFill>
              </a:rPr>
              <a:t>soledat</a:t>
            </a:r>
            <a:r>
              <a:rPr lang="es-ES" sz="2800" dirty="0" smtClean="0">
                <a:solidFill>
                  <a:schemeClr val="bg1"/>
                </a:solidFill>
              </a:rPr>
              <a:t> i el </a:t>
            </a:r>
            <a:r>
              <a:rPr lang="es-ES" sz="2800" dirty="0" err="1" smtClean="0">
                <a:solidFill>
                  <a:schemeClr val="bg1"/>
                </a:solidFill>
              </a:rPr>
              <a:t>silenci</a:t>
            </a:r>
            <a:r>
              <a:rPr lang="es-ES" sz="2800" dirty="0" smtClean="0">
                <a:solidFill>
                  <a:schemeClr val="bg1"/>
                </a:solidFill>
              </a:rPr>
              <a:t>. </a:t>
            </a:r>
            <a:r>
              <a:rPr lang="es-ES" sz="2800" dirty="0" err="1" smtClean="0">
                <a:solidFill>
                  <a:schemeClr val="bg1"/>
                </a:solidFill>
              </a:rPr>
              <a:t>Murtra</a:t>
            </a:r>
            <a:r>
              <a:rPr lang="es-ES" sz="2800" dirty="0" smtClean="0">
                <a:solidFill>
                  <a:schemeClr val="bg1"/>
                </a:solidFill>
              </a:rPr>
              <a:t> Santa Maria del Bosque (</a:t>
            </a:r>
            <a:r>
              <a:rPr lang="es-ES" sz="2800" dirty="0" err="1" smtClean="0">
                <a:solidFill>
                  <a:schemeClr val="bg1"/>
                </a:solidFill>
              </a:rPr>
              <a:t>Colòmbia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80928"/>
            <a:ext cx="4248472" cy="277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339752" y="1052736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</a:rPr>
              <a:t>Construcció</a:t>
            </a:r>
            <a:r>
              <a:rPr lang="es-ES" sz="2800" dirty="0" smtClean="0">
                <a:solidFill>
                  <a:schemeClr val="bg1"/>
                </a:solidFill>
              </a:rPr>
              <a:t> de 50 cases a la </a:t>
            </a:r>
            <a:r>
              <a:rPr lang="es-ES" sz="2800" dirty="0" err="1" smtClean="0">
                <a:solidFill>
                  <a:schemeClr val="bg1"/>
                </a:solidFill>
              </a:rPr>
              <a:t>població</a:t>
            </a:r>
            <a:r>
              <a:rPr lang="es-ES" sz="2800" dirty="0" smtClean="0">
                <a:solidFill>
                  <a:schemeClr val="bg1"/>
                </a:solidFill>
              </a:rPr>
              <a:t> de </a:t>
            </a:r>
            <a:r>
              <a:rPr lang="es-ES" sz="2800" dirty="0" err="1" smtClean="0">
                <a:solidFill>
                  <a:schemeClr val="bg1"/>
                </a:solidFill>
              </a:rPr>
              <a:t>Lawan</a:t>
            </a:r>
            <a:r>
              <a:rPr lang="es-ES" sz="2800" dirty="0" smtClean="0">
                <a:solidFill>
                  <a:schemeClr val="bg1"/>
                </a:solidFill>
              </a:rPr>
              <a:t> i 50 a </a:t>
            </a:r>
            <a:r>
              <a:rPr lang="es-ES" sz="2800" dirty="0" err="1" smtClean="0">
                <a:solidFill>
                  <a:schemeClr val="bg1"/>
                </a:solidFill>
              </a:rPr>
              <a:t>Bayuyan</a:t>
            </a:r>
            <a:r>
              <a:rPr lang="es-ES" sz="2800" dirty="0" smtClean="0">
                <a:solidFill>
                  <a:schemeClr val="bg1"/>
                </a:solidFill>
              </a:rPr>
              <a:t> (</a:t>
            </a:r>
            <a:r>
              <a:rPr lang="es-ES" sz="2800" dirty="0" err="1" smtClean="0">
                <a:solidFill>
                  <a:schemeClr val="bg1"/>
                </a:solidFill>
              </a:rPr>
              <a:t>Filipines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3 Imagen" descr="Bayuyan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2777728" cy="2083296"/>
          </a:xfrm>
          <a:prstGeom prst="rect">
            <a:avLst/>
          </a:prstGeom>
        </p:spPr>
      </p:pic>
      <p:pic>
        <p:nvPicPr>
          <p:cNvPr id="5" name="4 Imagen" descr="Lawan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3083835" cy="231287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 descr="Centro polivalente Borong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64904"/>
            <a:ext cx="2736304" cy="21602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30723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267744" y="98072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</a:rPr>
              <a:t>Construcció</a:t>
            </a:r>
            <a:r>
              <a:rPr lang="es-ES" sz="2400" dirty="0" smtClean="0"/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del </a:t>
            </a:r>
            <a:r>
              <a:rPr lang="es-ES" sz="2800" dirty="0" err="1" smtClean="0">
                <a:solidFill>
                  <a:schemeClr val="bg1"/>
                </a:solidFill>
              </a:rPr>
              <a:t>futur</a:t>
            </a:r>
            <a:r>
              <a:rPr lang="es-ES" sz="2800" dirty="0" smtClean="0">
                <a:solidFill>
                  <a:schemeClr val="bg1"/>
                </a:solidFill>
              </a:rPr>
              <a:t> centre </a:t>
            </a:r>
            <a:r>
              <a:rPr lang="es-ES" sz="2800" dirty="0" err="1" smtClean="0">
                <a:solidFill>
                  <a:schemeClr val="bg1"/>
                </a:solidFill>
              </a:rPr>
              <a:t>polivalent</a:t>
            </a:r>
            <a:r>
              <a:rPr lang="es-ES" sz="2800" dirty="0" smtClean="0">
                <a:solidFill>
                  <a:schemeClr val="bg1"/>
                </a:solidFill>
              </a:rPr>
              <a:t> a </a:t>
            </a:r>
            <a:r>
              <a:rPr lang="es-ES" sz="2800" dirty="0" err="1" smtClean="0">
                <a:solidFill>
                  <a:schemeClr val="bg1"/>
                </a:solidFill>
              </a:rPr>
              <a:t>Borongan</a:t>
            </a:r>
            <a:r>
              <a:rPr lang="es-ES" sz="2800" dirty="0" smtClean="0">
                <a:solidFill>
                  <a:schemeClr val="bg1"/>
                </a:solidFill>
              </a:rPr>
              <a:t> (</a:t>
            </a:r>
            <a:r>
              <a:rPr lang="es-ES" sz="2800" dirty="0" err="1" smtClean="0">
                <a:solidFill>
                  <a:schemeClr val="bg1"/>
                </a:solidFill>
              </a:rPr>
              <a:t>Filipines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2" y="1412776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</a:rPr>
              <a:t>Desenvolupament</a:t>
            </a:r>
            <a:r>
              <a:rPr lang="es-ES" sz="2800" dirty="0" smtClean="0">
                <a:solidFill>
                  <a:schemeClr val="bg1"/>
                </a:solidFill>
              </a:rPr>
              <a:t> rural a la </a:t>
            </a:r>
            <a:r>
              <a:rPr lang="es-ES" sz="2800" dirty="0" err="1" smtClean="0">
                <a:solidFill>
                  <a:schemeClr val="bg1"/>
                </a:solidFill>
              </a:rPr>
              <a:t>comunitat</a:t>
            </a:r>
            <a:r>
              <a:rPr lang="es-ES" sz="2800" dirty="0" smtClean="0">
                <a:solidFill>
                  <a:schemeClr val="bg1"/>
                </a:solidFill>
              </a:rPr>
              <a:t> de </a:t>
            </a:r>
            <a:r>
              <a:rPr lang="es-ES" sz="2800" dirty="0" err="1" smtClean="0">
                <a:solidFill>
                  <a:schemeClr val="bg1"/>
                </a:solidFill>
              </a:rPr>
              <a:t>Takuman</a:t>
            </a:r>
            <a:r>
              <a:rPr lang="es-ES" sz="2800" b="1" dirty="0" err="1" smtClean="0">
                <a:solidFill>
                  <a:schemeClr val="bg1"/>
                </a:solidFill>
              </a:rPr>
              <a:t>a</a:t>
            </a:r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dirty="0" smtClean="0">
                <a:solidFill>
                  <a:schemeClr val="bg1"/>
                </a:solidFill>
              </a:rPr>
              <a:t>(Malawi)</a:t>
            </a:r>
          </a:p>
        </p:txBody>
      </p:sp>
      <p:sp>
        <p:nvSpPr>
          <p:cNvPr id="7" name="6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Takuman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2520280" cy="1638182"/>
          </a:xfrm>
          <a:prstGeom prst="rect">
            <a:avLst/>
          </a:prstGeom>
        </p:spPr>
      </p:pic>
      <p:pic>
        <p:nvPicPr>
          <p:cNvPr id="9" name="8 Imagen" descr="Takuma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5268" y="4077072"/>
            <a:ext cx="2626852" cy="1728192"/>
          </a:xfrm>
          <a:prstGeom prst="rect">
            <a:avLst/>
          </a:prstGeom>
        </p:spPr>
      </p:pic>
      <p:pic>
        <p:nvPicPr>
          <p:cNvPr id="10" name="9 Imagen" descr="Takuma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636912"/>
            <a:ext cx="2520280" cy="165033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259632" y="256490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ACTIVITATS REALITZADES</a:t>
            </a: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619672" y="119675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Concert</a:t>
            </a:r>
            <a:r>
              <a:rPr lang="es-ES" sz="2400" dirty="0" smtClean="0">
                <a:solidFill>
                  <a:schemeClr val="bg1"/>
                </a:solidFill>
              </a:rPr>
              <a:t> de Santa </a:t>
            </a:r>
            <a:r>
              <a:rPr lang="es-ES" sz="2400" dirty="0" err="1" smtClean="0">
                <a:solidFill>
                  <a:schemeClr val="bg1"/>
                </a:solidFill>
              </a:rPr>
              <a:t>Llúcia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amb</a:t>
            </a:r>
            <a:r>
              <a:rPr lang="es-ES" sz="2400" dirty="0" smtClean="0">
                <a:solidFill>
                  <a:schemeClr val="bg1"/>
                </a:solidFill>
              </a:rPr>
              <a:t> el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i="1" dirty="0" smtClean="0">
                <a:solidFill>
                  <a:schemeClr val="bg1"/>
                </a:solidFill>
              </a:rPr>
              <a:t>Quartet de Corda</a:t>
            </a:r>
            <a:endParaRPr lang="es-ES" sz="2400" i="1" dirty="0">
              <a:solidFill>
                <a:schemeClr val="bg1"/>
              </a:solidFill>
            </a:endParaRPr>
          </a:p>
        </p:txBody>
      </p:sp>
      <p:pic>
        <p:nvPicPr>
          <p:cNvPr id="5" name="4 Imagen" descr="Concert Sta Llucia 2014 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132856"/>
            <a:ext cx="2400267" cy="1800200"/>
          </a:xfrm>
          <a:prstGeom prst="rect">
            <a:avLst/>
          </a:prstGeom>
        </p:spPr>
      </p:pic>
      <p:pic>
        <p:nvPicPr>
          <p:cNvPr id="6" name="5 Imagen" descr="Concert Sta Llucia 2014 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060848"/>
            <a:ext cx="2627784" cy="1970838"/>
          </a:xfrm>
          <a:prstGeom prst="rect">
            <a:avLst/>
          </a:prstGeom>
        </p:spPr>
      </p:pic>
      <p:pic>
        <p:nvPicPr>
          <p:cNvPr id="7" name="6 Imagen" descr="Concert Sta Llucia 2014 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933056"/>
            <a:ext cx="2520280" cy="189021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267744" y="1052736"/>
            <a:ext cx="4726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Concert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benèfic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amb</a:t>
            </a:r>
            <a:r>
              <a:rPr lang="es-ES" sz="2400" dirty="0" smtClean="0">
                <a:solidFill>
                  <a:schemeClr val="bg1"/>
                </a:solidFill>
              </a:rPr>
              <a:t> el </a:t>
            </a:r>
            <a:r>
              <a:rPr lang="es-ES" sz="2400" dirty="0" err="1" smtClean="0">
                <a:solidFill>
                  <a:schemeClr val="bg1"/>
                </a:solidFill>
              </a:rPr>
              <a:t>grup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Urband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3 Imagen" descr="Concert Urb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44824"/>
            <a:ext cx="2648343" cy="331236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627784" y="1340768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</a:rPr>
              <a:t>Campanya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i="1" dirty="0" err="1" smtClean="0">
                <a:solidFill>
                  <a:schemeClr val="bg1"/>
                </a:solidFill>
              </a:rPr>
              <a:t>Dia</a:t>
            </a:r>
            <a:r>
              <a:rPr lang="es-ES" sz="2800" i="1" dirty="0" smtClean="0">
                <a:solidFill>
                  <a:schemeClr val="bg1"/>
                </a:solidFill>
              </a:rPr>
              <a:t> del Pare </a:t>
            </a:r>
            <a:r>
              <a:rPr lang="es-ES" sz="2800" dirty="0" smtClean="0">
                <a:solidFill>
                  <a:schemeClr val="bg1"/>
                </a:solidFill>
              </a:rPr>
              <a:t>pro Mónica van </a:t>
            </a:r>
            <a:r>
              <a:rPr lang="es-ES" sz="2800" dirty="0" err="1" smtClean="0">
                <a:solidFill>
                  <a:schemeClr val="bg1"/>
                </a:solidFill>
              </a:rPr>
              <a:t>Eyle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3 Imagen" descr="Campanya dia p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3420380" cy="228025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979712" y="134076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Teatre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solidari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i="1" dirty="0" smtClean="0">
                <a:solidFill>
                  <a:schemeClr val="bg1"/>
                </a:solidFill>
              </a:rPr>
              <a:t>Los pardillos</a:t>
            </a:r>
            <a:r>
              <a:rPr lang="es-ES" sz="2400" dirty="0" smtClean="0">
                <a:solidFill>
                  <a:schemeClr val="bg1"/>
                </a:solidFill>
              </a:rPr>
              <a:t> en </a:t>
            </a:r>
            <a:r>
              <a:rPr lang="es-ES" sz="2400" dirty="0" err="1" smtClean="0">
                <a:solidFill>
                  <a:schemeClr val="bg1"/>
                </a:solidFill>
              </a:rPr>
              <a:t>col·laboració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amb</a:t>
            </a:r>
            <a:r>
              <a:rPr lang="es-ES" sz="2400" dirty="0" smtClean="0">
                <a:solidFill>
                  <a:schemeClr val="bg1"/>
                </a:solidFill>
              </a:rPr>
              <a:t> Fundació Concordia</a:t>
            </a:r>
            <a:endParaRPr lang="es-ES" sz="2400" i="1" dirty="0">
              <a:solidFill>
                <a:schemeClr val="bg1"/>
              </a:solidFill>
            </a:endParaRPr>
          </a:p>
        </p:txBody>
      </p:sp>
      <p:pic>
        <p:nvPicPr>
          <p:cNvPr id="4" name="3 Imagen" descr="Cartel Los pardil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492896"/>
            <a:ext cx="3888432" cy="2747763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051720" y="141277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</a:rPr>
              <a:t>Impuls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Consell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Assessor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Consell asses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564904"/>
            <a:ext cx="2768129" cy="267212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872450" cy="64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699792" y="170080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Recerca de recursos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Recerca recurs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80928"/>
            <a:ext cx="2953487" cy="258430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123728" y="134076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chemeClr val="bg1"/>
                </a:solidFill>
              </a:rPr>
              <a:t>Comunicació</a:t>
            </a:r>
            <a:r>
              <a:rPr lang="es-ES" sz="3200" dirty="0" smtClean="0">
                <a:solidFill>
                  <a:schemeClr val="bg1"/>
                </a:solidFill>
              </a:rPr>
              <a:t> i </a:t>
            </a:r>
            <a:r>
              <a:rPr lang="es-ES" sz="3200" dirty="0" err="1" smtClean="0">
                <a:solidFill>
                  <a:schemeClr val="bg1"/>
                </a:solidFill>
              </a:rPr>
              <a:t>sensibilització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Comunica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36912"/>
            <a:ext cx="3832296" cy="209148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979712" y="141277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</a:rPr>
              <a:t>Participació</a:t>
            </a:r>
            <a:r>
              <a:rPr lang="es-ES" sz="2800" dirty="0" smtClean="0">
                <a:solidFill>
                  <a:schemeClr val="bg1"/>
                </a:solidFill>
              </a:rPr>
              <a:t> a la </a:t>
            </a:r>
            <a:r>
              <a:rPr lang="es-ES" sz="2800" i="1" dirty="0" smtClean="0">
                <a:solidFill>
                  <a:schemeClr val="bg1"/>
                </a:solidFill>
              </a:rPr>
              <a:t>Jornada cultural </a:t>
            </a:r>
            <a:r>
              <a:rPr lang="es-ES" sz="2800" dirty="0" smtClean="0">
                <a:solidFill>
                  <a:schemeClr val="bg1"/>
                </a:solidFill>
              </a:rPr>
              <a:t>de </a:t>
            </a:r>
            <a:r>
              <a:rPr lang="es-ES" sz="2800" dirty="0" err="1" smtClean="0">
                <a:solidFill>
                  <a:schemeClr val="bg1"/>
                </a:solidFill>
              </a:rPr>
              <a:t>l’Associació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empleats</a:t>
            </a:r>
            <a:r>
              <a:rPr lang="es-ES" sz="2800" dirty="0" smtClean="0">
                <a:solidFill>
                  <a:schemeClr val="bg1"/>
                </a:solidFill>
              </a:rPr>
              <a:t> “la </a:t>
            </a:r>
            <a:r>
              <a:rPr lang="es-ES" sz="2800" dirty="0" err="1" smtClean="0">
                <a:solidFill>
                  <a:schemeClr val="bg1"/>
                </a:solidFill>
              </a:rPr>
              <a:t>Caixa</a:t>
            </a:r>
            <a:r>
              <a:rPr lang="es-ES" sz="2800" dirty="0" smtClean="0">
                <a:solidFill>
                  <a:schemeClr val="bg1"/>
                </a:solidFill>
              </a:rPr>
              <a:t>”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3 Imagen" descr="Stand jornada la Cai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9883" y="2564904"/>
            <a:ext cx="2376264" cy="316835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979712" y="256490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INFORME ECONÒMIC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051720" y="155679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chemeClr val="bg1"/>
                </a:solidFill>
              </a:rPr>
              <a:t>Fonts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d’ingressos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3 Imagen" descr="Grafic fonts ajudes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564904"/>
            <a:ext cx="4552950" cy="264795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123728" y="148478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 smtClean="0">
                <a:solidFill>
                  <a:schemeClr val="bg1"/>
                </a:solidFill>
              </a:rPr>
              <a:t>Distribució</a:t>
            </a:r>
            <a:r>
              <a:rPr lang="es-ES" sz="3600" dirty="0" smtClean="0">
                <a:solidFill>
                  <a:schemeClr val="bg1"/>
                </a:solidFill>
              </a:rPr>
              <a:t> de les </a:t>
            </a:r>
            <a:r>
              <a:rPr lang="es-ES" sz="3600" dirty="0" err="1" smtClean="0">
                <a:solidFill>
                  <a:schemeClr val="bg1"/>
                </a:solidFill>
              </a:rPr>
              <a:t>ajudes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Distribució ajudes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5534025" cy="26289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95736" y="230833"/>
            <a:ext cx="61926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a-ES" i="1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a-ES" i="1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a-ES" i="1" dirty="0" smtClean="0"/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Associació empleats de “la Caixa”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err="1" smtClean="0"/>
              <a:t>Bufete</a:t>
            </a:r>
            <a:r>
              <a:rPr lang="ca-ES" i="1" dirty="0" smtClean="0"/>
              <a:t> </a:t>
            </a:r>
            <a:r>
              <a:rPr lang="ca-ES" i="1" dirty="0" err="1" smtClean="0"/>
              <a:t>Gomariz</a:t>
            </a:r>
            <a:r>
              <a:rPr lang="ca-ES" i="1" dirty="0" smtClean="0"/>
              <a:t>, </a:t>
            </a:r>
            <a:r>
              <a:rPr lang="ca-ES" i="1" dirty="0" err="1" smtClean="0"/>
              <a:t>Carballeda</a:t>
            </a:r>
            <a:r>
              <a:rPr lang="ca-ES" i="1" dirty="0" smtClean="0"/>
              <a:t> </a:t>
            </a:r>
            <a:r>
              <a:rPr lang="ca-ES" i="1" dirty="0" err="1" smtClean="0"/>
              <a:t>Abogados</a:t>
            </a:r>
            <a:r>
              <a:rPr lang="ca-ES" i="1" dirty="0" smtClean="0"/>
              <a:t> Asociados S.C.P.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Caritas Diocesana Barcelona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Centre Edith </a:t>
            </a:r>
            <a:r>
              <a:rPr lang="ca-ES" i="1" dirty="0" err="1" smtClean="0"/>
              <a:t>Stein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City Time S.L.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err="1" smtClean="0"/>
              <a:t>Clinicum</a:t>
            </a:r>
            <a:r>
              <a:rPr lang="ca-ES" i="1" dirty="0" smtClean="0"/>
              <a:t> Seguros S.A.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Compensa Capital </a:t>
            </a:r>
            <a:r>
              <a:rPr lang="ca-ES" i="1" dirty="0" err="1" smtClean="0"/>
              <a:t>Humano</a:t>
            </a:r>
            <a:r>
              <a:rPr lang="ca-ES" i="1" dirty="0" smtClean="0"/>
              <a:t> S.L.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Departament de Justícia - Generalitat de Catalunya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Departament de Benestar i Família - Generalitat de Catalunya</a:t>
            </a:r>
            <a:endParaRPr lang="es-ES" i="1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err="1" smtClean="0"/>
              <a:t>Dominium</a:t>
            </a:r>
            <a:r>
              <a:rPr lang="ca-ES" i="1" dirty="0" smtClean="0"/>
              <a:t> Viatges</a:t>
            </a:r>
          </a:p>
          <a:p>
            <a:pPr lvl="0"/>
            <a:r>
              <a:rPr lang="ca-ES" i="1" dirty="0" smtClean="0"/>
              <a:t>Editorial </a:t>
            </a:r>
            <a:r>
              <a:rPr lang="ca-ES" i="1" dirty="0" err="1" smtClean="0"/>
              <a:t>Edimurtra</a:t>
            </a:r>
            <a:endParaRPr lang="es-ES" dirty="0" smtClean="0"/>
          </a:p>
          <a:p>
            <a:pPr lvl="0"/>
            <a:r>
              <a:rPr lang="ca-ES" i="1" dirty="0" smtClean="0"/>
              <a:t>Escola Immaculada Concepció d’Horta</a:t>
            </a:r>
            <a:endParaRPr lang="es-ES" dirty="0" smtClean="0"/>
          </a:p>
          <a:p>
            <a:pPr lvl="0"/>
            <a:r>
              <a:rPr lang="ca-ES" i="1" dirty="0" smtClean="0"/>
              <a:t>Espai von </a:t>
            </a:r>
            <a:r>
              <a:rPr lang="ca-ES" i="1" dirty="0" err="1" smtClean="0"/>
              <a:t>Balthasar</a:t>
            </a:r>
            <a:endParaRPr lang="es-ES" dirty="0" smtClean="0"/>
          </a:p>
          <a:p>
            <a:pPr lvl="0"/>
            <a:r>
              <a:rPr lang="ca-ES" i="1" dirty="0" smtClean="0"/>
              <a:t>Fundació </a:t>
            </a:r>
            <a:r>
              <a:rPr lang="ca-ES" i="1" dirty="0" err="1" smtClean="0"/>
              <a:t>Cottet-Mor</a:t>
            </a:r>
            <a:endParaRPr lang="es-ES" dirty="0" smtClean="0"/>
          </a:p>
          <a:p>
            <a:pPr lvl="0"/>
            <a:r>
              <a:rPr lang="ca-ES" i="1" dirty="0" smtClean="0"/>
              <a:t>Fundació l’Avet</a:t>
            </a:r>
            <a:endParaRPr lang="es-ES" dirty="0" smtClean="0"/>
          </a:p>
          <a:p>
            <a:pPr lvl="0"/>
            <a:r>
              <a:rPr lang="ca-ES" i="1" dirty="0" smtClean="0"/>
              <a:t>Fundació Concòrdia</a:t>
            </a:r>
            <a:endParaRPr lang="es-ES" dirty="0" smtClean="0"/>
          </a:p>
          <a:p>
            <a:pPr lvl="0"/>
            <a:r>
              <a:rPr lang="ca-ES" i="1" dirty="0" smtClean="0"/>
              <a:t>Fundació Mas Molas</a:t>
            </a:r>
            <a:endParaRPr lang="es-ES" dirty="0" smtClean="0"/>
          </a:p>
          <a:p>
            <a:pPr lvl="0"/>
            <a:r>
              <a:rPr lang="ca-ES" i="1" dirty="0" smtClean="0"/>
              <a:t>Fundación Antoni Serra </a:t>
            </a:r>
            <a:r>
              <a:rPr lang="ca-ES" i="1" dirty="0" err="1" smtClean="0"/>
              <a:t>Santamans</a:t>
            </a:r>
            <a:endParaRPr lang="es-ES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a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67744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Qui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col·labora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amb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nosaltres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4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411760" y="458093"/>
            <a:ext cx="31727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a-ES" i="1" dirty="0" smtClean="0"/>
              <a:t>Grup </a:t>
            </a:r>
            <a:r>
              <a:rPr lang="ca-ES" i="1" dirty="0" err="1" smtClean="0"/>
              <a:t>Urband</a:t>
            </a:r>
            <a:endParaRPr lang="es-ES" dirty="0" smtClean="0"/>
          </a:p>
          <a:p>
            <a:pPr lvl="0"/>
            <a:r>
              <a:rPr lang="ca-ES" i="1" dirty="0" smtClean="0"/>
              <a:t>Grupo </a:t>
            </a:r>
            <a:r>
              <a:rPr lang="ca-ES" i="1" dirty="0" err="1" smtClean="0"/>
              <a:t>Intercom</a:t>
            </a:r>
            <a:endParaRPr lang="es-E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Grupo </a:t>
            </a:r>
            <a:r>
              <a:rPr lang="ca-ES" i="1" dirty="0" err="1" smtClean="0"/>
              <a:t>Ático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Institució Josefa Maresch Servet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Institut d’Estudis Catalans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la Caixa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err="1" smtClean="0"/>
              <a:t>Momo</a:t>
            </a:r>
            <a:r>
              <a:rPr lang="ca-ES" i="1" dirty="0" smtClean="0"/>
              <a:t> Media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MRW – Acció social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Musical Difusió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RACC. </a:t>
            </a:r>
            <a:r>
              <a:rPr lang="ca-ES" i="1" dirty="0" err="1" smtClean="0"/>
              <a:t>Bonus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smtClean="0"/>
              <a:t>Sala Cabaret Berlin</a:t>
            </a:r>
            <a:endParaRPr lang="es-ES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a-ES" i="1" dirty="0" err="1" smtClean="0"/>
              <a:t>Salas</a:t>
            </a:r>
            <a:r>
              <a:rPr lang="ca-ES" i="1" dirty="0" smtClean="0"/>
              <a:t> 92 Associats S.L.</a:t>
            </a:r>
          </a:p>
          <a:p>
            <a:pPr lvl="0"/>
            <a:r>
              <a:rPr lang="ca-ES" i="1" dirty="0" err="1" smtClean="0"/>
              <a:t>Seremp</a:t>
            </a:r>
            <a:endParaRPr lang="es-ES" dirty="0" smtClean="0"/>
          </a:p>
          <a:p>
            <a:pPr lvl="0"/>
            <a:r>
              <a:rPr lang="ca-ES" i="1" dirty="0" err="1" smtClean="0"/>
              <a:t>Subarna</a:t>
            </a:r>
            <a:endParaRPr lang="es-ES" dirty="0" smtClean="0"/>
          </a:p>
          <a:p>
            <a:pPr lvl="0"/>
            <a:r>
              <a:rPr lang="ca-ES" i="1" dirty="0" err="1" smtClean="0"/>
              <a:t>Teaming</a:t>
            </a:r>
            <a:endParaRPr lang="es-ES" dirty="0" smtClean="0"/>
          </a:p>
          <a:p>
            <a:pPr lvl="0"/>
            <a:r>
              <a:rPr lang="ca-ES" i="1" dirty="0" err="1" smtClean="0"/>
              <a:t>Único</a:t>
            </a:r>
            <a:r>
              <a:rPr lang="ca-ES" i="1" dirty="0" smtClean="0"/>
              <a:t> Hotels &amp; Real </a:t>
            </a:r>
            <a:r>
              <a:rPr lang="ca-ES" i="1" dirty="0" err="1" smtClean="0"/>
              <a:t>Estate</a:t>
            </a:r>
            <a:r>
              <a:rPr lang="ca-ES" i="1" dirty="0" smtClean="0"/>
              <a:t> SLU</a:t>
            </a:r>
            <a:endParaRPr lang="es-ES" dirty="0" smtClean="0"/>
          </a:p>
          <a:p>
            <a:pPr lvl="0"/>
            <a:r>
              <a:rPr lang="ca-ES" i="1" dirty="0" err="1" smtClean="0"/>
              <a:t>Winche</a:t>
            </a:r>
            <a:r>
              <a:rPr lang="ca-ES" i="1" dirty="0" smtClean="0"/>
              <a:t> </a:t>
            </a:r>
            <a:r>
              <a:rPr lang="ca-ES" i="1" dirty="0" err="1" smtClean="0"/>
              <a:t>Redes</a:t>
            </a:r>
            <a:r>
              <a:rPr lang="ca-ES" i="1" dirty="0" smtClean="0"/>
              <a:t> Comerciales S.L.</a:t>
            </a:r>
            <a:endParaRPr lang="es-ES" dirty="0" smtClean="0"/>
          </a:p>
          <a:p>
            <a:r>
              <a:rPr lang="ca-ES" i="1" dirty="0" smtClean="0"/>
              <a:t>97 PAM S.L.</a:t>
            </a:r>
            <a:endParaRPr kumimoji="0" lang="ca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0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0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0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0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0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0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00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0 Imagen" descr="banner_catal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1988840"/>
            <a:ext cx="5579745" cy="114109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717032"/>
            <a:ext cx="8388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 vols ajudar-nos, pots fer el teu donatiu a: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“la Caixa”: ES38 2100 3317 1922 0012 0293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GR</a:t>
            </a:r>
            <a:r>
              <a:rPr kumimoji="0" lang="ca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ca-E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CIES!</a:t>
            </a:r>
            <a:endParaRPr kumimoji="0" lang="ca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187624" y="692696"/>
          <a:ext cx="71287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abajo"/>
          <p:cNvSpPr/>
          <p:nvPr/>
        </p:nvSpPr>
        <p:spPr>
          <a:xfrm>
            <a:off x="4716016" y="3068960"/>
            <a:ext cx="72008" cy="50405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339752" y="112474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Suport</a:t>
            </a:r>
            <a:r>
              <a:rPr lang="es-ES" sz="2400" dirty="0" smtClean="0">
                <a:solidFill>
                  <a:schemeClr val="bg1"/>
                </a:solidFill>
              </a:rPr>
              <a:t> al </a:t>
            </a:r>
            <a:r>
              <a:rPr lang="es-ES" sz="2400" dirty="0" err="1" smtClean="0">
                <a:solidFill>
                  <a:schemeClr val="bg1"/>
                </a:solidFill>
              </a:rPr>
              <a:t>domicili</a:t>
            </a:r>
            <a:r>
              <a:rPr lang="es-ES" sz="2400" dirty="0" smtClean="0">
                <a:solidFill>
                  <a:schemeClr val="bg1"/>
                </a:solidFill>
              </a:rPr>
              <a:t> a persones </a:t>
            </a:r>
            <a:r>
              <a:rPr lang="es-ES" sz="2400" dirty="0" err="1" smtClean="0">
                <a:solidFill>
                  <a:schemeClr val="bg1"/>
                </a:solidFill>
              </a:rPr>
              <a:t>grans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sense</a:t>
            </a:r>
            <a:r>
              <a:rPr lang="es-ES" sz="2400" dirty="0" smtClean="0">
                <a:solidFill>
                  <a:schemeClr val="bg1"/>
                </a:solidFill>
              </a:rPr>
              <a:t> recursos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(</a:t>
            </a:r>
            <a:r>
              <a:rPr lang="es-ES" sz="2400" dirty="0" err="1" smtClean="0">
                <a:solidFill>
                  <a:schemeClr val="bg1"/>
                </a:solidFill>
              </a:rPr>
              <a:t>Ciutat</a:t>
            </a:r>
            <a:r>
              <a:rPr lang="es-ES" sz="2400" dirty="0" smtClean="0">
                <a:solidFill>
                  <a:schemeClr val="bg1"/>
                </a:solidFill>
              </a:rPr>
              <a:t> Vella, </a:t>
            </a:r>
            <a:r>
              <a:rPr lang="es-ES" sz="2400" dirty="0">
                <a:solidFill>
                  <a:schemeClr val="bg1"/>
                </a:solidFill>
              </a:rPr>
              <a:t>B</a:t>
            </a:r>
            <a:r>
              <a:rPr lang="es-ES" sz="2400" dirty="0" smtClean="0">
                <a:solidFill>
                  <a:schemeClr val="bg1"/>
                </a:solidFill>
              </a:rPr>
              <a:t>arcelona)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3 Imagen" descr="FundacioRo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24944"/>
            <a:ext cx="5830788" cy="2100799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051720" y="1412776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Teaming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for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Mònica</a:t>
            </a:r>
            <a:r>
              <a:rPr lang="es-ES" sz="2400" dirty="0" smtClean="0">
                <a:solidFill>
                  <a:schemeClr val="bg1"/>
                </a:solidFill>
              </a:rPr>
              <a:t> van </a:t>
            </a:r>
            <a:r>
              <a:rPr lang="es-ES" sz="2400" dirty="0" err="1" smtClean="0">
                <a:solidFill>
                  <a:schemeClr val="bg1"/>
                </a:solidFill>
              </a:rPr>
              <a:t>Eyle</a:t>
            </a:r>
            <a:r>
              <a:rPr lang="es-ES" sz="2400" dirty="0" smtClean="0">
                <a:solidFill>
                  <a:schemeClr val="bg1"/>
                </a:solidFill>
              </a:rPr>
              <a:t> (Barcelona)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3 Imagen" descr="Monica van E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92896"/>
            <a:ext cx="3720329" cy="248543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835696" y="1340768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Projecte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Impuls</a:t>
            </a:r>
            <a:r>
              <a:rPr lang="es-ES" sz="2400" dirty="0" smtClean="0">
                <a:solidFill>
                  <a:schemeClr val="bg1"/>
                </a:solidFill>
              </a:rPr>
              <a:t>: ha </a:t>
            </a:r>
            <a:r>
              <a:rPr lang="es-ES" sz="2400" dirty="0" err="1" smtClean="0">
                <a:solidFill>
                  <a:schemeClr val="bg1"/>
                </a:solidFill>
              </a:rPr>
              <a:t>beneficiat</a:t>
            </a:r>
            <a:r>
              <a:rPr lang="es-ES" sz="2400" dirty="0" smtClean="0">
                <a:solidFill>
                  <a:schemeClr val="bg1"/>
                </a:solidFill>
              </a:rPr>
              <a:t> un total de 7 persones (diversos </a:t>
            </a:r>
            <a:r>
              <a:rPr lang="es-ES" sz="2400" dirty="0" err="1" smtClean="0">
                <a:solidFill>
                  <a:schemeClr val="bg1"/>
                </a:solidFill>
              </a:rPr>
              <a:t>països</a:t>
            </a:r>
            <a:r>
              <a:rPr lang="es-ES" sz="2400" dirty="0" smtClean="0">
                <a:solidFill>
                  <a:schemeClr val="bg1"/>
                </a:solidFill>
              </a:rPr>
              <a:t>)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5" name="4 Imagen" descr="Ajudantajudar pers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80928"/>
            <a:ext cx="5669191" cy="142845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339752" y="126876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Suport</a:t>
            </a:r>
            <a:r>
              <a:rPr lang="es-ES" sz="2400" dirty="0" smtClean="0">
                <a:solidFill>
                  <a:schemeClr val="bg1"/>
                </a:solidFill>
              </a:rPr>
              <a:t>  </a:t>
            </a:r>
            <a:r>
              <a:rPr lang="es-ES" sz="2400" dirty="0" err="1" smtClean="0">
                <a:solidFill>
                  <a:schemeClr val="bg1"/>
                </a:solidFill>
              </a:rPr>
              <a:t>terapèutic</a:t>
            </a:r>
            <a:r>
              <a:rPr lang="es-ES" sz="2400" dirty="0" smtClean="0">
                <a:solidFill>
                  <a:schemeClr val="bg1"/>
                </a:solidFill>
              </a:rPr>
              <a:t> a Lidia Mª de los Santos (Rep. Dominicana)</a:t>
            </a:r>
          </a:p>
        </p:txBody>
      </p:sp>
      <p:pic>
        <p:nvPicPr>
          <p:cNvPr id="1026" name="Picture 2" descr="20140321_093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16144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7" name="Picture 3" descr="20150109_100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1631950" cy="21764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691680" y="126876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</a:rPr>
              <a:t>Reforç</a:t>
            </a:r>
            <a:r>
              <a:rPr lang="es-ES" sz="2400" dirty="0" smtClean="0">
                <a:solidFill>
                  <a:schemeClr val="bg1"/>
                </a:solidFill>
              </a:rPr>
              <a:t> escolar i nutricional </a:t>
            </a:r>
            <a:r>
              <a:rPr lang="es-ES" sz="2400" dirty="0" err="1" smtClean="0">
                <a:solidFill>
                  <a:schemeClr val="bg1"/>
                </a:solidFill>
              </a:rPr>
              <a:t>als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infants</a:t>
            </a:r>
            <a:r>
              <a:rPr lang="es-ES" sz="2400" dirty="0" smtClean="0">
                <a:solidFill>
                  <a:schemeClr val="bg1"/>
                </a:solidFill>
              </a:rPr>
              <a:t> de Patio Bonito (</a:t>
            </a:r>
            <a:r>
              <a:rPr lang="es-ES" sz="2400" dirty="0" err="1" smtClean="0">
                <a:solidFill>
                  <a:schemeClr val="bg1"/>
                </a:solidFill>
              </a:rPr>
              <a:t>Bogotà-Colòmbia</a:t>
            </a:r>
            <a:r>
              <a:rPr lang="es-ES" sz="24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36912"/>
            <a:ext cx="5051563" cy="251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755576" y="548680"/>
            <a:ext cx="7848872" cy="5616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3504959" cy="232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339752" y="1052736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>
                <a:solidFill>
                  <a:schemeClr val="bg1"/>
                </a:solidFill>
              </a:rPr>
              <a:t>Ajuda</a:t>
            </a:r>
            <a:r>
              <a:rPr lang="es-ES" sz="2800" dirty="0" smtClean="0">
                <a:solidFill>
                  <a:schemeClr val="bg1"/>
                </a:solidFill>
              </a:rPr>
              <a:t> a </a:t>
            </a:r>
            <a:r>
              <a:rPr lang="es-ES" sz="2800" dirty="0" err="1" smtClean="0">
                <a:solidFill>
                  <a:schemeClr val="bg1"/>
                </a:solidFill>
              </a:rPr>
              <a:t>infants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cremats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acollits</a:t>
            </a:r>
            <a:r>
              <a:rPr lang="es-ES" sz="2800" dirty="0" smtClean="0">
                <a:solidFill>
                  <a:schemeClr val="bg1"/>
                </a:solidFill>
              </a:rPr>
              <a:t> a </a:t>
            </a:r>
            <a:r>
              <a:rPr lang="es-ES" sz="2800" dirty="0" err="1" smtClean="0">
                <a:solidFill>
                  <a:schemeClr val="bg1"/>
                </a:solidFill>
              </a:rPr>
              <a:t>Casabierta</a:t>
            </a:r>
            <a:r>
              <a:rPr lang="es-ES" sz="2800" dirty="0" smtClean="0">
                <a:solidFill>
                  <a:schemeClr val="bg1"/>
                </a:solidFill>
              </a:rPr>
              <a:t> (Santiago – </a:t>
            </a:r>
            <a:r>
              <a:rPr lang="es-ES" sz="2800" dirty="0" err="1" smtClean="0">
                <a:solidFill>
                  <a:schemeClr val="bg1"/>
                </a:solidFill>
              </a:rPr>
              <a:t>Xile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350</Words>
  <Application>Microsoft Office PowerPoint</Application>
  <PresentationFormat>Presentación en pantalla (4:3)</PresentationFormat>
  <Paragraphs>71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MEMÒRIA D’ACTIVITATS 2014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MEMÒRIA D’ACTIVITATS 2014</dc:title>
  <dc:creator>Ester</dc:creator>
  <cp:lastModifiedBy>Ester</cp:lastModifiedBy>
  <cp:revision>48</cp:revision>
  <dcterms:created xsi:type="dcterms:W3CDTF">2015-06-18T10:34:42Z</dcterms:created>
  <dcterms:modified xsi:type="dcterms:W3CDTF">2015-09-29T09:43:10Z</dcterms:modified>
</cp:coreProperties>
</file>